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5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DEB7E-7870-4949-86A5-C7A2AD6CD766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B2B4-8817-4FD2-A77D-E86E0956C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7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9C9D3-414F-CA45-9249-510B368D587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8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4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18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8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6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2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3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2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0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8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41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5690-8487-4D8D-86A6-54A022D77948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36685-A6CA-4D9F-A2BF-8EFA10422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70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606090"/>
              </p:ext>
            </p:extLst>
          </p:nvPr>
        </p:nvGraphicFramePr>
        <p:xfrm>
          <a:off x="6691744" y="1303709"/>
          <a:ext cx="2270319" cy="2212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0319"/>
              </a:tblGrid>
              <a:tr h="2212116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</a:rPr>
                        <a:t>Goals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i="1" u="none" baseline="0" dirty="0" smtClean="0"/>
                        <a:t>Future safety – family goals, </a:t>
                      </a:r>
                      <a:r>
                        <a:rPr lang="en-US" sz="1200" i="1" u="none" baseline="0" smtClean="0"/>
                        <a:t>professional goals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i="1" u="non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Next steps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To progress case towards arriving at the safety goal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i="1" u="none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87712"/>
              </p:ext>
            </p:extLst>
          </p:nvPr>
        </p:nvGraphicFramePr>
        <p:xfrm>
          <a:off x="1707837" y="1303709"/>
          <a:ext cx="2626655" cy="722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6655"/>
              </a:tblGrid>
              <a:tr h="72291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Harm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/>
                        <a:t>Past – </a:t>
                      </a:r>
                      <a:r>
                        <a:rPr lang="en-US" sz="1200" i="1" dirty="0" smtClean="0"/>
                        <a:t>Evidence child </a:t>
                      </a:r>
                      <a:r>
                        <a:rPr lang="en-US" sz="1200" b="1" i="1" u="sng" dirty="0" smtClean="0"/>
                        <a:t>has</a:t>
                      </a:r>
                      <a:r>
                        <a:rPr lang="en-US" sz="1200" i="1" dirty="0" smtClean="0"/>
                        <a:t> been harmed</a:t>
                      </a:r>
                      <a:endParaRPr lang="en-US" sz="120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7163"/>
              </p:ext>
            </p:extLst>
          </p:nvPr>
        </p:nvGraphicFramePr>
        <p:xfrm>
          <a:off x="1707837" y="2085996"/>
          <a:ext cx="2626655" cy="14298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6655"/>
              </a:tblGrid>
              <a:tr h="1429829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Complicating</a:t>
                      </a:r>
                      <a:r>
                        <a:rPr lang="en-US" sz="1400" b="1" i="1" baseline="0" dirty="0" smtClean="0">
                          <a:solidFill>
                            <a:schemeClr val="tx1"/>
                          </a:solidFill>
                        </a:rPr>
                        <a:t> Factors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i="1" u="none" baseline="0" dirty="0" smtClean="0"/>
                        <a:t>Behaviours (parent or child) that you are aware of that may pose a risk to the child’s welfare &amp; safety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i="1" u="none" baseline="0" dirty="0" smtClean="0"/>
                        <a:t>What’s making this harder to deal with?</a:t>
                      </a:r>
                      <a:endParaRPr lang="en-US" sz="120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26312"/>
              </p:ext>
            </p:extLst>
          </p:nvPr>
        </p:nvGraphicFramePr>
        <p:xfrm>
          <a:off x="4459184" y="1291942"/>
          <a:ext cx="2083231" cy="734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231"/>
              </a:tblGrid>
              <a:tr h="734677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</a:rPr>
                        <a:t>Safety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i="1" dirty="0" smtClean="0"/>
                        <a:t>Proven &amp; tested over time</a:t>
                      </a:r>
                      <a:r>
                        <a:rPr lang="en-US" sz="1200" i="1" baseline="0" dirty="0" smtClean="0"/>
                        <a:t> to keep child safe</a:t>
                      </a:r>
                      <a:endParaRPr lang="en-US" sz="120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2474"/>
              </p:ext>
            </p:extLst>
          </p:nvPr>
        </p:nvGraphicFramePr>
        <p:xfrm>
          <a:off x="4459184" y="2085996"/>
          <a:ext cx="2083230" cy="14298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230"/>
              </a:tblGrid>
              <a:tr h="142982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Assets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and resources </a:t>
                      </a:r>
                      <a:r>
                        <a:rPr lang="en-US" sz="1200" i="1" baseline="0" dirty="0" smtClean="0"/>
                        <a:t>of the family</a:t>
                      </a:r>
                      <a:endParaRPr lang="en-US" sz="120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901973"/>
              </p:ext>
            </p:extLst>
          </p:nvPr>
        </p:nvGraphicFramePr>
        <p:xfrm>
          <a:off x="1707837" y="4832500"/>
          <a:ext cx="7284552" cy="643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4552"/>
              </a:tblGrid>
              <a:tr h="64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SAFETY PLAN (not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a service plan)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angle"/>
                      <a:lightRig rig="flood" dir="t"/>
                    </a:cell3D>
                    <a:gradFill flip="none" rotWithShape="1">
                      <a:gsLst>
                        <a:gs pos="93350">
                          <a:srgbClr val="00B050"/>
                        </a:gs>
                        <a:gs pos="2000">
                          <a:srgbClr val="FF0000"/>
                        </a:gs>
                        <a:gs pos="4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24059"/>
              </p:ext>
            </p:extLst>
          </p:nvPr>
        </p:nvGraphicFramePr>
        <p:xfrm>
          <a:off x="78243" y="1303709"/>
          <a:ext cx="1501176" cy="2212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176"/>
              </a:tblGrid>
              <a:tr h="2212116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INFORMATION GATHERING (EVIDENCE)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97566"/>
              </p:ext>
            </p:extLst>
          </p:nvPr>
        </p:nvGraphicFramePr>
        <p:xfrm>
          <a:off x="78243" y="3601200"/>
          <a:ext cx="1501176" cy="1077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176"/>
              </a:tblGrid>
              <a:tr h="1077679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&amp; JUDGEMENT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33839"/>
              </p:ext>
            </p:extLst>
          </p:nvPr>
        </p:nvGraphicFramePr>
        <p:xfrm>
          <a:off x="78243" y="4808604"/>
          <a:ext cx="1501177" cy="667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177"/>
              </a:tblGrid>
              <a:tr h="66711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SAFETY PLANNING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10407"/>
              </p:ext>
            </p:extLst>
          </p:nvPr>
        </p:nvGraphicFramePr>
        <p:xfrm>
          <a:off x="1707838" y="672294"/>
          <a:ext cx="2626656" cy="529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6656"/>
              </a:tblGrid>
              <a:tr h="529598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US" sz="1400" b="1" i="0" baseline="0" dirty="0" smtClean="0">
                          <a:solidFill>
                            <a:schemeClr val="bg1"/>
                          </a:solidFill>
                        </a:rPr>
                        <a:t> are we worried about?</a:t>
                      </a:r>
                      <a:endParaRPr lang="en-US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75269"/>
              </p:ext>
            </p:extLst>
          </p:nvPr>
        </p:nvGraphicFramePr>
        <p:xfrm>
          <a:off x="4459184" y="687958"/>
          <a:ext cx="2083230" cy="436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230"/>
              </a:tblGrid>
              <a:tr h="436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What is working well?</a:t>
                      </a:r>
                      <a:endParaRPr lang="en-US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9481"/>
              </p:ext>
            </p:extLst>
          </p:nvPr>
        </p:nvGraphicFramePr>
        <p:xfrm>
          <a:off x="6691745" y="683732"/>
          <a:ext cx="225805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8054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What needs to happen?</a:t>
                      </a:r>
                      <a:endParaRPr lang="en-US" sz="12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D54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71597"/>
              </p:ext>
            </p:extLst>
          </p:nvPr>
        </p:nvGraphicFramePr>
        <p:xfrm>
          <a:off x="1707837" y="3581288"/>
          <a:ext cx="2614781" cy="1097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4781"/>
              </a:tblGrid>
              <a:tr h="1097590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DANGER STATEMENT</a:t>
                      </a:r>
                    </a:p>
                    <a:p>
                      <a:pPr algn="l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Based on what’s already happening,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 what are you worried will happen to the child if nothing changes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13646"/>
              </p:ext>
            </p:extLst>
          </p:nvPr>
        </p:nvGraphicFramePr>
        <p:xfrm>
          <a:off x="4459185" y="3581289"/>
          <a:ext cx="2083230" cy="1097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230"/>
              </a:tblGrid>
              <a:tr h="109759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SCALE</a:t>
                      </a:r>
                    </a:p>
                    <a:p>
                      <a:pPr algn="l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</a:rPr>
                        <a:t> a scale of 0-10, how worried about this are you?</a:t>
                      </a:r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417416"/>
              </p:ext>
            </p:extLst>
          </p:nvPr>
        </p:nvGraphicFramePr>
        <p:xfrm>
          <a:off x="6691745" y="3601201"/>
          <a:ext cx="2300644" cy="1077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0644"/>
              </a:tblGrid>
              <a:tr h="1077678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SAFETY GOAL</a:t>
                      </a:r>
                    </a:p>
                    <a:p>
                      <a:pPr algn="l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</a:rPr>
                        <a:t>What would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</a:rPr>
                        <a:t> you need to see to be willing to close this case, or not have any more worries?</a:t>
                      </a:r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35696" y="184529"/>
            <a:ext cx="6940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WEST SUSSEX SIGNS OF SAFETY PRACTICE FRAMEWORK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9492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654853"/>
            <a:ext cx="1971617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</p:pic>
      <p:pic>
        <p:nvPicPr>
          <p:cNvPr id="34" name="Picture 33" descr="eip-logo-BLU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95" y="5796249"/>
            <a:ext cx="221068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0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SCC Document" ma:contentTypeID="0x01010008FB9B3217D433459C91B5CF793C1D7900E8026BE243ED1246879DE87D35D46EF3" ma:contentTypeVersion="3" ma:contentTypeDescription="" ma:contentTypeScope="" ma:versionID="abf50f2a1d5e0059de8238c040de6f0d">
  <xsd:schema xmlns:xsd="http://www.w3.org/2001/XMLSchema" xmlns:xs="http://www.w3.org/2001/XMLSchema" xmlns:p="http://schemas.microsoft.com/office/2006/metadata/properties" xmlns:ns1="http://schemas.microsoft.com/sharepoint/v3" xmlns:ns2="1209568c-8f7e-4a25-939e-4f22fd0c2b25" targetNamespace="http://schemas.microsoft.com/office/2006/metadata/properties" ma:root="true" ma:fieldsID="fa77fa4c9a076e5f5588a452c032d72c" ns1:_="" ns2:_="">
    <xsd:import namespace="http://schemas.microsoft.com/sharepoint/v3"/>
    <xsd:import namespace="1209568c-8f7e-4a25-939e-4f22fd0c2b25"/>
    <xsd:element name="properties">
      <xsd:complexType>
        <xsd:sequence>
          <xsd:element name="documentManagement">
            <xsd:complexType>
              <xsd:all>
                <xsd:element ref="ns2:j5da7913ca98450ab299b9b62231058f" minOccurs="0"/>
                <xsd:element ref="ns2:TaxCatchAll" minOccurs="0"/>
                <xsd:element ref="ns2:TaxCatchAllLabel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2" nillable="true" ma:displayName="Classification Status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9568c-8f7e-4a25-939e-4f22fd0c2b25" elementFormDefault="qualified">
    <xsd:import namespace="http://schemas.microsoft.com/office/2006/documentManagement/types"/>
    <xsd:import namespace="http://schemas.microsoft.com/office/infopath/2007/PartnerControls"/>
    <xsd:element name="j5da7913ca98450ab299b9b62231058f" ma:index="8" nillable="true" ma:taxonomy="true" ma:internalName="j5da7913ca98450ab299b9b62231058f" ma:taxonomyFieldName="WSCC_x0020_Category" ma:displayName="WSCC Category" ma:default="" ma:fieldId="{35da7913-ca98-450a-b299-b9b62231058f}" ma:taxonomyMulti="true" ma:sspId="73f0a195-02ac-4a72-b655-6664c0f36d60" ma:termSetId="7de65220-e004-4a12-a7da-04480380f2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2e2d025-97b4-442f-b011-c15a8ec81f4a}" ma:internalName="TaxCatchAll" ma:showField="CatchAllData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2e2d025-97b4-442f-b011-c15a8ec81f4a}" ma:internalName="TaxCatchAllLabel" ma:readOnly="true" ma:showField="CatchAllDataLabel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0a195-02ac-4a72-b655-6664c0f36d60" ContentTypeId="0x01010008FB9B3217D433459C91B5CF793C1D79" PreviousValue="false"/>
</file>

<file path=customXml/item3.xml><?xml version="1.0" encoding="utf-8"?>
<?mso-contentType ?>
<spe:Receivers xmlns:spe="http://schemas.microsoft.com/sharepoint/events">
  <Receiver>
    <Name>ItemUpdatedEventHandlerForConceptSearch</Name>
    <Synchronization>Asynchronous</Synchronization>
    <Type>10002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Meta2010Field xmlns="http://schemas.microsoft.com/sharepoint/v3">46b2a054-858a-440a-a4d2-54bbd72618de;2015-11-09 15:07:40;PENDINGCLASSIFICATION;WSCC Category:|False||PENDINGCLASSIFICATION|2015-11-09 15:07:40|UNDEFINED;False</CSMeta2010Field>
    <j5da7913ca98450ab299b9b62231058f xmlns="1209568c-8f7e-4a25-939e-4f22fd0c2b25">
      <Terms xmlns="http://schemas.microsoft.com/office/infopath/2007/PartnerControls"/>
    </j5da7913ca98450ab299b9b62231058f>
    <TaxCatchAll xmlns="1209568c-8f7e-4a25-939e-4f22fd0c2b25"/>
  </documentManagement>
</p:properties>
</file>

<file path=customXml/itemProps1.xml><?xml version="1.0" encoding="utf-8"?>
<ds:datastoreItem xmlns:ds="http://schemas.openxmlformats.org/officeDocument/2006/customXml" ds:itemID="{7A72F802-7841-4049-A739-F04F2781BBBA}"/>
</file>

<file path=customXml/itemProps2.xml><?xml version="1.0" encoding="utf-8"?>
<ds:datastoreItem xmlns:ds="http://schemas.openxmlformats.org/officeDocument/2006/customXml" ds:itemID="{CEDB7AF9-4649-44DB-BB38-BBE61B8929CE}"/>
</file>

<file path=customXml/itemProps3.xml><?xml version="1.0" encoding="utf-8"?>
<ds:datastoreItem xmlns:ds="http://schemas.openxmlformats.org/officeDocument/2006/customXml" ds:itemID="{17F264B7-12A8-4528-A446-A2E749F8E069}"/>
</file>

<file path=customXml/itemProps4.xml><?xml version="1.0" encoding="utf-8"?>
<ds:datastoreItem xmlns:ds="http://schemas.openxmlformats.org/officeDocument/2006/customXml" ds:itemID="{BD5F7897-F332-4D5D-8261-33CD70ECB804}"/>
</file>

<file path=customXml/itemProps5.xml><?xml version="1.0" encoding="utf-8"?>
<ds:datastoreItem xmlns:ds="http://schemas.openxmlformats.org/officeDocument/2006/customXml" ds:itemID="{C695796D-6B91-4FF1-9705-4F31AD31D7D3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176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Fox</dc:creator>
  <cp:lastModifiedBy>Wendy Hill</cp:lastModifiedBy>
  <cp:revision>6</cp:revision>
  <cp:lastPrinted>2015-10-27T08:14:08Z</cp:lastPrinted>
  <dcterms:created xsi:type="dcterms:W3CDTF">2014-10-16T08:12:33Z</dcterms:created>
  <dcterms:modified xsi:type="dcterms:W3CDTF">2015-11-03T21:20:53Z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0x01010008FB9B3217D433459C91B5CF793C1D7900E8026BE243ED1246879DE87D35D46EF3</vt:lpwstr>
  </property>
</Properties>
</file>