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17"/>
  </p:notesMasterIdLst>
  <p:sldIdLst>
    <p:sldId id="256" r:id="rId7"/>
    <p:sldId id="370" r:id="rId8"/>
    <p:sldId id="266" r:id="rId9"/>
    <p:sldId id="360" r:id="rId10"/>
    <p:sldId id="362" r:id="rId11"/>
    <p:sldId id="363" r:id="rId12"/>
    <p:sldId id="366" r:id="rId13"/>
    <p:sldId id="367" r:id="rId14"/>
    <p:sldId id="365" r:id="rId15"/>
    <p:sldId id="258" r:id="rId16"/>
  </p:sldIdLst>
  <p:sldSz cx="6858000" cy="9906000" type="A4"/>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EA5BAA-FFF0-45BB-C688-7AF4A5896A7A}" name="Sally Kendal" initials="SK" userId="S::sally.kendal@westsussex.gov.uk::b06152d0-3d0c-47b7-b05f-3b57b1a8b34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66"/>
    <a:srgbClr val="EFABFF"/>
    <a:srgbClr val="000000"/>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E6E214-CBC5-4BAA-BC51-C044ED28B948}" v="1" dt="2024-04-05T10:50:12.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0823" autoAdjust="0"/>
  </p:normalViewPr>
  <p:slideViewPr>
    <p:cSldViewPr snapToGrid="0">
      <p:cViewPr varScale="1">
        <p:scale>
          <a:sx n="42" d="100"/>
          <a:sy n="42" d="100"/>
        </p:scale>
        <p:origin x="228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5" Type="http://schemas.openxmlformats.org/officeDocument/2006/relationships/customXml" Target="../customXml/item5.xml"/><Relationship Id="rId15" Type="http://schemas.openxmlformats.org/officeDocument/2006/relationships/slide" Target="slides/slide9.xml"/><Relationship Id="rId23" Type="http://schemas.microsoft.com/office/2018/10/relationships/authors" Target="authors.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1CC5FB-4FFF-4EE9-A620-7167032C5270}" type="doc">
      <dgm:prSet loTypeId="urn:microsoft.com/office/officeart/2005/8/layout/hList3" loCatId="list" qsTypeId="urn:microsoft.com/office/officeart/2005/8/quickstyle/simple5" qsCatId="simple" csTypeId="urn:microsoft.com/office/officeart/2005/8/colors/accent2_2" csCatId="accent2" phldr="1"/>
      <dgm:spPr/>
      <dgm:t>
        <a:bodyPr/>
        <a:lstStyle/>
        <a:p>
          <a:endParaRPr lang="en-GB"/>
        </a:p>
      </dgm:t>
    </dgm:pt>
    <dgm:pt modelId="{50EFA862-0773-4CF5-A8BF-92845802668D}">
      <dgm:prSet phldrT="[Text]" custT="1"/>
      <dgm:spPr>
        <a:solidFill>
          <a:schemeClr val="tx2">
            <a:lumMod val="60000"/>
            <a:lumOff val="40000"/>
          </a:schemeClr>
        </a:solidFill>
      </dgm:spPr>
      <dgm:t>
        <a:bodyPr/>
        <a:lstStyle/>
        <a:p>
          <a:r>
            <a:rPr lang="en-GB" sz="2000" b="1" dirty="0">
              <a:latin typeface="Arial Nova" panose="020B0504020202020204" pitchFamily="34" charset="0"/>
            </a:rPr>
            <a:t>Priority 1</a:t>
          </a:r>
          <a:r>
            <a:rPr lang="en-GB" sz="2200" b="1" dirty="0">
              <a:latin typeface="Arial Nova" panose="020B0504020202020204" pitchFamily="34" charset="0"/>
            </a:rPr>
            <a:t> </a:t>
          </a:r>
        </a:p>
        <a:p>
          <a:r>
            <a:rPr lang="en-GB" sz="1800" dirty="0">
              <a:latin typeface="Arial Nova" panose="020B0504020202020204" pitchFamily="34" charset="0"/>
            </a:rPr>
            <a:t>Strengthening effectiveness of our multi-agency practice   </a:t>
          </a:r>
        </a:p>
      </dgm:t>
    </dgm:pt>
    <dgm:pt modelId="{1C7D1D09-63B6-4DDA-B5EE-71BB26FE10DD}" type="parTrans" cxnId="{E5492CD7-38FE-4611-9E71-A75475B80CCD}">
      <dgm:prSet/>
      <dgm:spPr/>
      <dgm:t>
        <a:bodyPr/>
        <a:lstStyle/>
        <a:p>
          <a:endParaRPr lang="en-GB"/>
        </a:p>
      </dgm:t>
    </dgm:pt>
    <dgm:pt modelId="{3096CB3F-75A7-4F8B-8F1A-FBD0BB873CD0}" type="sibTrans" cxnId="{E5492CD7-38FE-4611-9E71-A75475B80CCD}">
      <dgm:prSet/>
      <dgm:spPr/>
      <dgm:t>
        <a:bodyPr/>
        <a:lstStyle/>
        <a:p>
          <a:endParaRPr lang="en-GB"/>
        </a:p>
      </dgm:t>
    </dgm:pt>
    <dgm:pt modelId="{C63DAAC4-9AF5-4103-BDB3-93BA13EBC2FC}">
      <dgm:prSet phldrT="[Text]" custT="1"/>
      <dgm:spPr>
        <a:solidFill>
          <a:schemeClr val="tx2">
            <a:lumMod val="40000"/>
            <a:lumOff val="60000"/>
          </a:schemeClr>
        </a:solidFill>
      </dgm:spPr>
      <dgm:t>
        <a:bodyPr/>
        <a:lstStyle/>
        <a:p>
          <a:pPr algn="ctr">
            <a:spcAft>
              <a:spcPct val="35000"/>
            </a:spcAft>
          </a:pPr>
          <a:endParaRPr lang="en-GB" sz="1800" b="1" kern="1200" dirty="0">
            <a:solidFill>
              <a:prstClr val="white"/>
            </a:solidFill>
            <a:latin typeface="Arial Nova" panose="020B0504020202020204" pitchFamily="34" charset="0"/>
            <a:ea typeface="+mn-ea"/>
            <a:cs typeface="+mn-cs"/>
          </a:endParaRPr>
        </a:p>
        <a:p>
          <a:pPr algn="ctr">
            <a:spcAft>
              <a:spcPct val="35000"/>
            </a:spcAft>
          </a:pPr>
          <a:endParaRPr lang="en-GB" sz="1800" b="1" kern="1200" dirty="0">
            <a:solidFill>
              <a:prstClr val="white"/>
            </a:solidFill>
            <a:latin typeface="Arial Nova" panose="020B0504020202020204" pitchFamily="34" charset="0"/>
            <a:ea typeface="+mn-ea"/>
            <a:cs typeface="+mn-cs"/>
          </a:endParaRPr>
        </a:p>
        <a:p>
          <a:pPr algn="l">
            <a:spcAft>
              <a:spcPts val="0"/>
            </a:spcAft>
          </a:pPr>
          <a:r>
            <a:rPr lang="en-GB" sz="1800" b="1" kern="1200" dirty="0">
              <a:solidFill>
                <a:prstClr val="white"/>
              </a:solidFill>
              <a:latin typeface="Arial Nova" panose="020B0504020202020204" pitchFamily="34" charset="0"/>
              <a:ea typeface="+mn-ea"/>
              <a:cs typeface="+mn-cs"/>
            </a:rPr>
            <a:t>Priority 2 </a:t>
          </a:r>
        </a:p>
        <a:p>
          <a:pPr algn="l">
            <a:spcAft>
              <a:spcPts val="0"/>
            </a:spcAft>
          </a:pPr>
          <a:r>
            <a:rPr lang="en-GB" sz="1400" kern="1200" dirty="0">
              <a:latin typeface="Arial Nova" panose="020B0504020202020204" pitchFamily="34" charset="0"/>
            </a:rPr>
            <a:t>Child Sexual Abuse: Protecting and safeguarding our children</a:t>
          </a:r>
        </a:p>
        <a:p>
          <a:pPr algn="l">
            <a:spcAft>
              <a:spcPts val="0"/>
            </a:spcAft>
          </a:pPr>
          <a:endParaRPr lang="en-GB" sz="1400" kern="1200" dirty="0">
            <a:latin typeface="Arial Nova" panose="020B0504020202020204" pitchFamily="34" charset="0"/>
          </a:endParaRPr>
        </a:p>
        <a:p>
          <a:pPr algn="ctr">
            <a:spcAft>
              <a:spcPct val="35000"/>
            </a:spcAft>
          </a:pPr>
          <a:endParaRPr lang="en-GB" sz="1400" kern="1200" dirty="0">
            <a:latin typeface="Arial Nova" panose="020B0504020202020204" pitchFamily="34" charset="0"/>
          </a:endParaRPr>
        </a:p>
        <a:p>
          <a:pPr algn="ctr">
            <a:spcAft>
              <a:spcPct val="35000"/>
            </a:spcAft>
          </a:pPr>
          <a:endParaRPr lang="en-GB" sz="1200" kern="1200" dirty="0">
            <a:latin typeface="Arial Nova" panose="020B0504020202020204" pitchFamily="34" charset="0"/>
          </a:endParaRPr>
        </a:p>
        <a:p>
          <a:pPr algn="ctr">
            <a:spcAft>
              <a:spcPct val="35000"/>
            </a:spcAft>
          </a:pPr>
          <a:endParaRPr lang="en-GB" sz="1200" kern="1200" dirty="0">
            <a:latin typeface="Arial Nova" panose="020B0504020202020204" pitchFamily="34" charset="0"/>
          </a:endParaRPr>
        </a:p>
        <a:p>
          <a:pPr algn="ctr">
            <a:spcAft>
              <a:spcPct val="35000"/>
            </a:spcAft>
          </a:pPr>
          <a:endParaRPr lang="en-GB" sz="1200" kern="1200" dirty="0">
            <a:latin typeface="Arial Nova" panose="020B0504020202020204" pitchFamily="34" charset="0"/>
          </a:endParaRPr>
        </a:p>
        <a:p>
          <a:pPr algn="ctr">
            <a:spcAft>
              <a:spcPct val="35000"/>
            </a:spcAft>
          </a:pPr>
          <a:endParaRPr lang="en-GB" sz="1200" kern="1200" dirty="0">
            <a:latin typeface="Arial Nova" panose="020B0504020202020204" pitchFamily="34" charset="0"/>
          </a:endParaRPr>
        </a:p>
        <a:p>
          <a:pPr algn="ctr">
            <a:spcAft>
              <a:spcPct val="35000"/>
            </a:spcAft>
          </a:pPr>
          <a:r>
            <a:rPr lang="en-GB" sz="1200" kern="1200" dirty="0"/>
            <a:t> </a:t>
          </a:r>
        </a:p>
      </dgm:t>
    </dgm:pt>
    <dgm:pt modelId="{5C01273F-0507-4E99-81C4-689B2CEA9E8C}" type="parTrans" cxnId="{48F5D02E-5DEF-4030-8225-F323D8902FAB}">
      <dgm:prSet/>
      <dgm:spPr/>
      <dgm:t>
        <a:bodyPr/>
        <a:lstStyle/>
        <a:p>
          <a:endParaRPr lang="en-GB"/>
        </a:p>
      </dgm:t>
    </dgm:pt>
    <dgm:pt modelId="{6B47F587-2590-48B4-9C2C-E7F2DB7D424A}" type="sibTrans" cxnId="{48F5D02E-5DEF-4030-8225-F323D8902FAB}">
      <dgm:prSet/>
      <dgm:spPr/>
      <dgm:t>
        <a:bodyPr/>
        <a:lstStyle/>
        <a:p>
          <a:endParaRPr lang="en-GB"/>
        </a:p>
      </dgm:t>
    </dgm:pt>
    <dgm:pt modelId="{341548B4-B7A9-4594-8551-C57690FB06AF}">
      <dgm:prSet phldrT="[Text]" custT="1"/>
      <dgm:spPr>
        <a:solidFill>
          <a:schemeClr val="tx2">
            <a:lumMod val="40000"/>
            <a:lumOff val="60000"/>
          </a:schemeClr>
        </a:solidFill>
      </dgm:spPr>
      <dgm:t>
        <a:bodyPr/>
        <a:lstStyle/>
        <a:p>
          <a:pPr algn="l">
            <a:spcAft>
              <a:spcPts val="0"/>
            </a:spcAft>
          </a:pPr>
          <a:r>
            <a:rPr lang="en-GB" sz="1800" b="1" dirty="0">
              <a:latin typeface="Arial Nova" panose="020B0504020202020204" pitchFamily="34" charset="0"/>
            </a:rPr>
            <a:t>Priority 3</a:t>
          </a:r>
          <a:r>
            <a:rPr lang="en-GB" sz="1400" dirty="0">
              <a:latin typeface="Arial Nova" panose="020B0504020202020204" pitchFamily="34" charset="0"/>
            </a:rPr>
            <a:t> Tackling Child  Exploitation </a:t>
          </a:r>
        </a:p>
        <a:p>
          <a:pPr algn="ctr">
            <a:spcAft>
              <a:spcPts val="0"/>
            </a:spcAft>
          </a:pPr>
          <a:endParaRPr lang="en-GB" sz="1400" dirty="0">
            <a:latin typeface="Arial Nova" panose="020B0504020202020204" pitchFamily="34" charset="0"/>
          </a:endParaRPr>
        </a:p>
        <a:p>
          <a:pPr algn="ctr">
            <a:spcAft>
              <a:spcPts val="0"/>
            </a:spcAft>
          </a:pPr>
          <a:endParaRPr lang="en-GB" sz="1300" dirty="0">
            <a:latin typeface="Arial Nova" panose="020B0504020202020204" pitchFamily="34" charset="0"/>
          </a:endParaRPr>
        </a:p>
        <a:p>
          <a:pPr algn="ctr">
            <a:spcAft>
              <a:spcPct val="35000"/>
            </a:spcAft>
          </a:pPr>
          <a:endParaRPr lang="en-GB" sz="1300" dirty="0">
            <a:latin typeface="Arial Nova" panose="020B0504020202020204" pitchFamily="34" charset="0"/>
          </a:endParaRPr>
        </a:p>
        <a:p>
          <a:pPr algn="ctr">
            <a:spcAft>
              <a:spcPct val="35000"/>
            </a:spcAft>
          </a:pPr>
          <a:endParaRPr lang="en-GB" sz="1300" dirty="0"/>
        </a:p>
        <a:p>
          <a:pPr algn="ctr">
            <a:spcAft>
              <a:spcPct val="35000"/>
            </a:spcAft>
          </a:pPr>
          <a:endParaRPr lang="en-GB" sz="1300" dirty="0"/>
        </a:p>
        <a:p>
          <a:pPr algn="ctr">
            <a:spcAft>
              <a:spcPct val="35000"/>
            </a:spcAft>
          </a:pPr>
          <a:r>
            <a:rPr lang="en-GB" sz="1300" dirty="0"/>
            <a:t> </a:t>
          </a:r>
        </a:p>
      </dgm:t>
    </dgm:pt>
    <dgm:pt modelId="{DD42C9F6-E286-43DA-A479-0599F0861423}" type="parTrans" cxnId="{A712268E-2D65-45D4-8FAC-D51D2EA8474E}">
      <dgm:prSet/>
      <dgm:spPr/>
      <dgm:t>
        <a:bodyPr/>
        <a:lstStyle/>
        <a:p>
          <a:endParaRPr lang="en-GB"/>
        </a:p>
      </dgm:t>
    </dgm:pt>
    <dgm:pt modelId="{4309EDC4-FF5B-4AC1-A319-25DF988BE0CD}" type="sibTrans" cxnId="{A712268E-2D65-45D4-8FAC-D51D2EA8474E}">
      <dgm:prSet/>
      <dgm:spPr/>
      <dgm:t>
        <a:bodyPr/>
        <a:lstStyle/>
        <a:p>
          <a:endParaRPr lang="en-GB"/>
        </a:p>
      </dgm:t>
    </dgm:pt>
    <dgm:pt modelId="{D752A4B2-CE80-46C1-8A04-6EEE85F0B581}">
      <dgm:prSet phldrT="[Text]" custT="1"/>
      <dgm:spPr>
        <a:solidFill>
          <a:schemeClr val="tx2">
            <a:lumMod val="40000"/>
            <a:lumOff val="60000"/>
          </a:schemeClr>
        </a:solidFill>
      </dgm:spPr>
      <dgm:t>
        <a:bodyPr/>
        <a:lstStyle/>
        <a:p>
          <a:pPr algn="l">
            <a:spcAft>
              <a:spcPts val="0"/>
            </a:spcAft>
          </a:pPr>
          <a:r>
            <a:rPr lang="en-GB" sz="1800" b="1" dirty="0">
              <a:latin typeface="Arial Nova" panose="020B0504020202020204" pitchFamily="34" charset="0"/>
            </a:rPr>
            <a:t>Priority 5 </a:t>
          </a:r>
        </a:p>
        <a:p>
          <a:pPr algn="l">
            <a:spcAft>
              <a:spcPts val="0"/>
            </a:spcAft>
          </a:pPr>
          <a:r>
            <a:rPr lang="en-GB" sz="1400" dirty="0">
              <a:latin typeface="Arial Nova" panose="020B0504020202020204" pitchFamily="34" charset="0"/>
            </a:rPr>
            <a:t>Children’s emotional health and wellbeing </a:t>
          </a:r>
        </a:p>
        <a:p>
          <a:pPr algn="l">
            <a:spcAft>
              <a:spcPts val="0"/>
            </a:spcAft>
          </a:pPr>
          <a:endParaRPr lang="en-GB" sz="1400" dirty="0">
            <a:latin typeface="Arial Nova" panose="020B0504020202020204" pitchFamily="34" charset="0"/>
          </a:endParaRPr>
        </a:p>
        <a:p>
          <a:pPr algn="ctr">
            <a:spcAft>
              <a:spcPts val="0"/>
            </a:spcAft>
          </a:pPr>
          <a:endParaRPr lang="en-GB" sz="1400" dirty="0">
            <a:latin typeface="Arial Nova" panose="020B0504020202020204" pitchFamily="34" charset="0"/>
          </a:endParaRPr>
        </a:p>
        <a:p>
          <a:pPr algn="ctr">
            <a:spcAft>
              <a:spcPts val="0"/>
            </a:spcAft>
          </a:pPr>
          <a:endParaRPr lang="en-GB" sz="1400" dirty="0">
            <a:latin typeface="Arial Nova" panose="020B0504020202020204" pitchFamily="34" charset="0"/>
          </a:endParaRPr>
        </a:p>
        <a:p>
          <a:pPr algn="ctr">
            <a:spcAft>
              <a:spcPts val="0"/>
            </a:spcAft>
          </a:pPr>
          <a:endParaRPr lang="en-GB" sz="1200" dirty="0">
            <a:latin typeface="Arial Nova" panose="020B0504020202020204" pitchFamily="34" charset="0"/>
          </a:endParaRPr>
        </a:p>
        <a:p>
          <a:pPr algn="ctr">
            <a:spcAft>
              <a:spcPct val="35000"/>
            </a:spcAft>
          </a:pPr>
          <a:endParaRPr lang="en-GB" sz="1200" dirty="0"/>
        </a:p>
        <a:p>
          <a:pPr algn="ctr">
            <a:spcAft>
              <a:spcPct val="35000"/>
            </a:spcAft>
          </a:pPr>
          <a:r>
            <a:rPr lang="en-GB" sz="1200" dirty="0"/>
            <a:t> </a:t>
          </a:r>
        </a:p>
      </dgm:t>
    </dgm:pt>
    <dgm:pt modelId="{DD971B4C-C865-4EE8-AD3E-C5DB04999452}" type="parTrans" cxnId="{B80BE631-6715-418B-B0B1-68EFE3766F78}">
      <dgm:prSet/>
      <dgm:spPr/>
      <dgm:t>
        <a:bodyPr/>
        <a:lstStyle/>
        <a:p>
          <a:endParaRPr lang="en-GB"/>
        </a:p>
      </dgm:t>
    </dgm:pt>
    <dgm:pt modelId="{FE975DE6-C3B3-4E63-A80D-E139471B4AAD}" type="sibTrans" cxnId="{B80BE631-6715-418B-B0B1-68EFE3766F78}">
      <dgm:prSet/>
      <dgm:spPr/>
      <dgm:t>
        <a:bodyPr/>
        <a:lstStyle/>
        <a:p>
          <a:endParaRPr lang="en-GB"/>
        </a:p>
      </dgm:t>
    </dgm:pt>
    <dgm:pt modelId="{40A5BCCA-784A-4E1E-BE95-2EBA5B1DB134}">
      <dgm:prSet custT="1"/>
      <dgm:spPr>
        <a:solidFill>
          <a:schemeClr val="tx2">
            <a:lumMod val="40000"/>
            <a:lumOff val="60000"/>
          </a:schemeClr>
        </a:solidFill>
      </dgm:spPr>
      <dgm:t>
        <a:bodyPr/>
        <a:lstStyle/>
        <a:p>
          <a:pPr algn="l">
            <a:spcAft>
              <a:spcPts val="0"/>
            </a:spcAft>
          </a:pPr>
          <a:r>
            <a:rPr lang="en-GB" sz="1800" b="1" dirty="0">
              <a:latin typeface="Arial Nova" panose="020B0504020202020204" pitchFamily="34" charset="0"/>
            </a:rPr>
            <a:t>Priority 4</a:t>
          </a:r>
          <a:r>
            <a:rPr lang="en-GB" sz="1400" dirty="0">
              <a:latin typeface="Arial Nova" panose="020B0504020202020204" pitchFamily="34" charset="0"/>
            </a:rPr>
            <a:t> Children as victims of Domestic Abuse</a:t>
          </a:r>
        </a:p>
        <a:p>
          <a:pPr algn="ctr">
            <a:spcAft>
              <a:spcPts val="0"/>
            </a:spcAft>
          </a:pPr>
          <a:endParaRPr lang="en-GB" sz="1400" dirty="0">
            <a:latin typeface="Arial Nova" panose="020B0504020202020204" pitchFamily="34" charset="0"/>
          </a:endParaRPr>
        </a:p>
        <a:p>
          <a:pPr algn="ctr">
            <a:spcAft>
              <a:spcPct val="35000"/>
            </a:spcAft>
          </a:pPr>
          <a:endParaRPr lang="en-GB" sz="1300" dirty="0">
            <a:latin typeface="Arial Nova" panose="020B0504020202020204" pitchFamily="34" charset="0"/>
          </a:endParaRPr>
        </a:p>
        <a:p>
          <a:pPr algn="ctr">
            <a:spcAft>
              <a:spcPct val="35000"/>
            </a:spcAft>
          </a:pPr>
          <a:r>
            <a:rPr lang="en-GB" sz="1300" dirty="0">
              <a:latin typeface="Arial Nova" panose="020B0504020202020204" pitchFamily="34" charset="0"/>
            </a:rPr>
            <a:t> </a:t>
          </a:r>
        </a:p>
        <a:p>
          <a:pPr algn="ctr">
            <a:spcAft>
              <a:spcPct val="35000"/>
            </a:spcAft>
          </a:pPr>
          <a:endParaRPr lang="en-GB" sz="1300" dirty="0"/>
        </a:p>
        <a:p>
          <a:pPr algn="ctr">
            <a:spcAft>
              <a:spcPct val="35000"/>
            </a:spcAft>
          </a:pPr>
          <a:r>
            <a:rPr lang="en-GB" sz="1300" dirty="0"/>
            <a:t> </a:t>
          </a:r>
        </a:p>
      </dgm:t>
    </dgm:pt>
    <dgm:pt modelId="{C9DFADCC-EF5A-4D08-8C4E-95E8606EE9FD}" type="parTrans" cxnId="{E9DED831-ACC4-41FD-9170-2DAC69CE2152}">
      <dgm:prSet/>
      <dgm:spPr/>
      <dgm:t>
        <a:bodyPr/>
        <a:lstStyle/>
        <a:p>
          <a:endParaRPr lang="en-GB"/>
        </a:p>
      </dgm:t>
    </dgm:pt>
    <dgm:pt modelId="{7D90FC6C-C563-41F6-8AD7-927D34BFCD25}" type="sibTrans" cxnId="{E9DED831-ACC4-41FD-9170-2DAC69CE2152}">
      <dgm:prSet/>
      <dgm:spPr/>
      <dgm:t>
        <a:bodyPr/>
        <a:lstStyle/>
        <a:p>
          <a:endParaRPr lang="en-GB"/>
        </a:p>
      </dgm:t>
    </dgm:pt>
    <dgm:pt modelId="{B727B030-B0D8-4E45-8C12-8574D9EFC02F}">
      <dgm:prSet/>
      <dgm:spPr/>
      <dgm:t>
        <a:bodyPr/>
        <a:lstStyle/>
        <a:p>
          <a:endParaRPr lang="en-US"/>
        </a:p>
      </dgm:t>
    </dgm:pt>
    <dgm:pt modelId="{E6EBA0B3-A0A1-4268-8C26-C3DFF7EDBF62}" type="parTrans" cxnId="{0698490A-5DBB-4A7E-8ED0-F50574E15630}">
      <dgm:prSet/>
      <dgm:spPr/>
      <dgm:t>
        <a:bodyPr/>
        <a:lstStyle/>
        <a:p>
          <a:endParaRPr lang="en-GB"/>
        </a:p>
      </dgm:t>
    </dgm:pt>
    <dgm:pt modelId="{7C408749-B19C-411A-9391-142D9FD152FE}" type="sibTrans" cxnId="{0698490A-5DBB-4A7E-8ED0-F50574E15630}">
      <dgm:prSet/>
      <dgm:spPr/>
      <dgm:t>
        <a:bodyPr/>
        <a:lstStyle/>
        <a:p>
          <a:endParaRPr lang="en-GB"/>
        </a:p>
      </dgm:t>
    </dgm:pt>
    <dgm:pt modelId="{B54B6A46-D352-4082-8DA7-5B5E9306AE79}">
      <dgm:prSet/>
      <dgm:spPr/>
      <dgm:t>
        <a:bodyPr/>
        <a:lstStyle/>
        <a:p>
          <a:endParaRPr lang="en-US"/>
        </a:p>
      </dgm:t>
    </dgm:pt>
    <dgm:pt modelId="{61605537-8CA6-4D82-8088-E85952C7B857}" type="parTrans" cxnId="{54E86029-9DD1-445E-AEC9-DC4EE4E1441F}">
      <dgm:prSet/>
      <dgm:spPr/>
      <dgm:t>
        <a:bodyPr/>
        <a:lstStyle/>
        <a:p>
          <a:endParaRPr lang="en-GB"/>
        </a:p>
      </dgm:t>
    </dgm:pt>
    <dgm:pt modelId="{7BD9E228-D616-4587-BCD4-BE5C843F3C7B}" type="sibTrans" cxnId="{54E86029-9DD1-445E-AEC9-DC4EE4E1441F}">
      <dgm:prSet/>
      <dgm:spPr/>
      <dgm:t>
        <a:bodyPr/>
        <a:lstStyle/>
        <a:p>
          <a:endParaRPr lang="en-GB"/>
        </a:p>
      </dgm:t>
    </dgm:pt>
    <dgm:pt modelId="{99C5A4FF-E16E-4246-BA4A-591D505B029E}">
      <dgm:prSet/>
      <dgm:spPr/>
      <dgm:t>
        <a:bodyPr/>
        <a:lstStyle/>
        <a:p>
          <a:endParaRPr lang="en-US"/>
        </a:p>
      </dgm:t>
    </dgm:pt>
    <dgm:pt modelId="{BF9CD7F8-50CB-4432-8F28-D05F290E4235}" type="parTrans" cxnId="{9264202F-5C2C-4386-A185-C9D17B5F0D98}">
      <dgm:prSet/>
      <dgm:spPr/>
      <dgm:t>
        <a:bodyPr/>
        <a:lstStyle/>
        <a:p>
          <a:endParaRPr lang="en-GB"/>
        </a:p>
      </dgm:t>
    </dgm:pt>
    <dgm:pt modelId="{74A43C36-B5A5-4DFC-B2A1-8E5AAD2261CC}" type="sibTrans" cxnId="{9264202F-5C2C-4386-A185-C9D17B5F0D98}">
      <dgm:prSet/>
      <dgm:spPr/>
      <dgm:t>
        <a:bodyPr/>
        <a:lstStyle/>
        <a:p>
          <a:endParaRPr lang="en-GB"/>
        </a:p>
      </dgm:t>
    </dgm:pt>
    <dgm:pt modelId="{954DB6AD-E7CB-4033-B2A1-0373FEE0577A}">
      <dgm:prSet/>
      <dgm:spPr/>
      <dgm:t>
        <a:bodyPr/>
        <a:lstStyle/>
        <a:p>
          <a:endParaRPr lang="en-US"/>
        </a:p>
      </dgm:t>
    </dgm:pt>
    <dgm:pt modelId="{D88802CD-843E-4244-A4E7-F847FD671A59}" type="parTrans" cxnId="{DFADBBC0-530F-4E4D-86FA-21DC1EFB2041}">
      <dgm:prSet/>
      <dgm:spPr/>
      <dgm:t>
        <a:bodyPr/>
        <a:lstStyle/>
        <a:p>
          <a:endParaRPr lang="en-GB"/>
        </a:p>
      </dgm:t>
    </dgm:pt>
    <dgm:pt modelId="{E3F8B66F-12DE-4389-8024-761B13CB739B}" type="sibTrans" cxnId="{DFADBBC0-530F-4E4D-86FA-21DC1EFB2041}">
      <dgm:prSet/>
      <dgm:spPr/>
      <dgm:t>
        <a:bodyPr/>
        <a:lstStyle/>
        <a:p>
          <a:endParaRPr lang="en-GB"/>
        </a:p>
      </dgm:t>
    </dgm:pt>
    <dgm:pt modelId="{9304B067-8BAD-418B-9179-7D8BFF531659}" type="pres">
      <dgm:prSet presAssocID="{001CC5FB-4FFF-4EE9-A620-7167032C5270}" presName="composite" presStyleCnt="0">
        <dgm:presLayoutVars>
          <dgm:chMax val="1"/>
          <dgm:dir/>
          <dgm:resizeHandles val="exact"/>
        </dgm:presLayoutVars>
      </dgm:prSet>
      <dgm:spPr/>
    </dgm:pt>
    <dgm:pt modelId="{D93BA497-08FF-4AB0-8C9D-D048926F0AC9}" type="pres">
      <dgm:prSet presAssocID="{50EFA862-0773-4CF5-A8BF-92845802668D}" presName="roof" presStyleLbl="dkBgShp" presStyleIdx="0" presStyleCnt="2" custLinFactNeighborX="-21"/>
      <dgm:spPr/>
    </dgm:pt>
    <dgm:pt modelId="{B22A58B2-694C-415E-9DA7-C1DCCE3C3C65}" type="pres">
      <dgm:prSet presAssocID="{50EFA862-0773-4CF5-A8BF-92845802668D}" presName="pillars" presStyleCnt="0"/>
      <dgm:spPr/>
    </dgm:pt>
    <dgm:pt modelId="{F3B4307D-C29E-4BFA-BA96-951B6149A135}" type="pres">
      <dgm:prSet presAssocID="{50EFA862-0773-4CF5-A8BF-92845802668D}" presName="pillar1" presStyleLbl="node1" presStyleIdx="0" presStyleCnt="4" custScaleX="94598" custScaleY="105229" custLinFactNeighborX="-87" custLinFactNeighborY="2559">
        <dgm:presLayoutVars>
          <dgm:bulletEnabled val="1"/>
        </dgm:presLayoutVars>
      </dgm:prSet>
      <dgm:spPr/>
    </dgm:pt>
    <dgm:pt modelId="{D30F722B-9152-4105-8F95-E5BF96575AF8}" type="pres">
      <dgm:prSet presAssocID="{341548B4-B7A9-4594-8551-C57690FB06AF}" presName="pillarX" presStyleLbl="node1" presStyleIdx="1" presStyleCnt="4">
        <dgm:presLayoutVars>
          <dgm:bulletEnabled val="1"/>
        </dgm:presLayoutVars>
      </dgm:prSet>
      <dgm:spPr/>
    </dgm:pt>
    <dgm:pt modelId="{02B37041-AE24-48C4-9E70-017695944F14}" type="pres">
      <dgm:prSet presAssocID="{40A5BCCA-784A-4E1E-BE95-2EBA5B1DB134}" presName="pillarX" presStyleLbl="node1" presStyleIdx="2" presStyleCnt="4">
        <dgm:presLayoutVars>
          <dgm:bulletEnabled val="1"/>
        </dgm:presLayoutVars>
      </dgm:prSet>
      <dgm:spPr/>
    </dgm:pt>
    <dgm:pt modelId="{D876967B-8A72-4022-9C02-E65C722ED9B8}" type="pres">
      <dgm:prSet presAssocID="{D752A4B2-CE80-46C1-8A04-6EEE85F0B581}" presName="pillarX" presStyleLbl="node1" presStyleIdx="3" presStyleCnt="4">
        <dgm:presLayoutVars>
          <dgm:bulletEnabled val="1"/>
        </dgm:presLayoutVars>
      </dgm:prSet>
      <dgm:spPr/>
    </dgm:pt>
    <dgm:pt modelId="{162FAEF9-973A-4357-9BF7-FB4E09E015D2}" type="pres">
      <dgm:prSet presAssocID="{50EFA862-0773-4CF5-A8BF-92845802668D}" presName="base" presStyleLbl="dkBgShp" presStyleIdx="1" presStyleCnt="2"/>
      <dgm:spPr>
        <a:solidFill>
          <a:schemeClr val="tx2">
            <a:lumMod val="60000"/>
            <a:lumOff val="40000"/>
          </a:schemeClr>
        </a:solidFill>
      </dgm:spPr>
    </dgm:pt>
  </dgm:ptLst>
  <dgm:cxnLst>
    <dgm:cxn modelId="{0F20A009-166C-474A-8096-D17D9C612651}" type="presOf" srcId="{001CC5FB-4FFF-4EE9-A620-7167032C5270}" destId="{9304B067-8BAD-418B-9179-7D8BFF531659}" srcOrd="0" destOrd="0" presId="urn:microsoft.com/office/officeart/2005/8/layout/hList3"/>
    <dgm:cxn modelId="{0698490A-5DBB-4A7E-8ED0-F50574E15630}" srcId="{001CC5FB-4FFF-4EE9-A620-7167032C5270}" destId="{B727B030-B0D8-4E45-8C12-8574D9EFC02F}" srcOrd="1" destOrd="0" parTransId="{E6EBA0B3-A0A1-4268-8C26-C3DFF7EDBF62}" sibTransId="{7C408749-B19C-411A-9391-142D9FD152FE}"/>
    <dgm:cxn modelId="{54E86029-9DD1-445E-AEC9-DC4EE4E1441F}" srcId="{001CC5FB-4FFF-4EE9-A620-7167032C5270}" destId="{B54B6A46-D352-4082-8DA7-5B5E9306AE79}" srcOrd="2" destOrd="0" parTransId="{61605537-8CA6-4D82-8088-E85952C7B857}" sibTransId="{7BD9E228-D616-4587-BCD4-BE5C843F3C7B}"/>
    <dgm:cxn modelId="{48F5D02E-5DEF-4030-8225-F323D8902FAB}" srcId="{50EFA862-0773-4CF5-A8BF-92845802668D}" destId="{C63DAAC4-9AF5-4103-BDB3-93BA13EBC2FC}" srcOrd="0" destOrd="0" parTransId="{5C01273F-0507-4E99-81C4-689B2CEA9E8C}" sibTransId="{6B47F587-2590-48B4-9C2C-E7F2DB7D424A}"/>
    <dgm:cxn modelId="{9264202F-5C2C-4386-A185-C9D17B5F0D98}" srcId="{001CC5FB-4FFF-4EE9-A620-7167032C5270}" destId="{99C5A4FF-E16E-4246-BA4A-591D505B029E}" srcOrd="3" destOrd="0" parTransId="{BF9CD7F8-50CB-4432-8F28-D05F290E4235}" sibTransId="{74A43C36-B5A5-4DFC-B2A1-8E5AAD2261CC}"/>
    <dgm:cxn modelId="{E9DED831-ACC4-41FD-9170-2DAC69CE2152}" srcId="{50EFA862-0773-4CF5-A8BF-92845802668D}" destId="{40A5BCCA-784A-4E1E-BE95-2EBA5B1DB134}" srcOrd="2" destOrd="0" parTransId="{C9DFADCC-EF5A-4D08-8C4E-95E8606EE9FD}" sibTransId="{7D90FC6C-C563-41F6-8AD7-927D34BFCD25}"/>
    <dgm:cxn modelId="{B80BE631-6715-418B-B0B1-68EFE3766F78}" srcId="{50EFA862-0773-4CF5-A8BF-92845802668D}" destId="{D752A4B2-CE80-46C1-8A04-6EEE85F0B581}" srcOrd="3" destOrd="0" parTransId="{DD971B4C-C865-4EE8-AD3E-C5DB04999452}" sibTransId="{FE975DE6-C3B3-4E63-A80D-E139471B4AAD}"/>
    <dgm:cxn modelId="{2C64503D-5DB5-4142-9746-BD1068EC1CB1}" type="presOf" srcId="{D752A4B2-CE80-46C1-8A04-6EEE85F0B581}" destId="{D876967B-8A72-4022-9C02-E65C722ED9B8}" srcOrd="0" destOrd="0" presId="urn:microsoft.com/office/officeart/2005/8/layout/hList3"/>
    <dgm:cxn modelId="{EA8F9B56-34A5-48C4-9C0B-E49F5FD7DBC0}" type="presOf" srcId="{50EFA862-0773-4CF5-A8BF-92845802668D}" destId="{D93BA497-08FF-4AB0-8C9D-D048926F0AC9}" srcOrd="0" destOrd="0" presId="urn:microsoft.com/office/officeart/2005/8/layout/hList3"/>
    <dgm:cxn modelId="{732B0B5A-F54D-408B-9280-784607D205CE}" type="presOf" srcId="{40A5BCCA-784A-4E1E-BE95-2EBA5B1DB134}" destId="{02B37041-AE24-48C4-9E70-017695944F14}" srcOrd="0" destOrd="0" presId="urn:microsoft.com/office/officeart/2005/8/layout/hList3"/>
    <dgm:cxn modelId="{A712268E-2D65-45D4-8FAC-D51D2EA8474E}" srcId="{50EFA862-0773-4CF5-A8BF-92845802668D}" destId="{341548B4-B7A9-4594-8551-C57690FB06AF}" srcOrd="1" destOrd="0" parTransId="{DD42C9F6-E286-43DA-A479-0599F0861423}" sibTransId="{4309EDC4-FF5B-4AC1-A319-25DF988BE0CD}"/>
    <dgm:cxn modelId="{DFADBBC0-530F-4E4D-86FA-21DC1EFB2041}" srcId="{001CC5FB-4FFF-4EE9-A620-7167032C5270}" destId="{954DB6AD-E7CB-4033-B2A1-0373FEE0577A}" srcOrd="4" destOrd="0" parTransId="{D88802CD-843E-4244-A4E7-F847FD671A59}" sibTransId="{E3F8B66F-12DE-4389-8024-761B13CB739B}"/>
    <dgm:cxn modelId="{BDA8E6CB-0825-47D0-B747-9136691D9477}" type="presOf" srcId="{341548B4-B7A9-4594-8551-C57690FB06AF}" destId="{D30F722B-9152-4105-8F95-E5BF96575AF8}" srcOrd="0" destOrd="0" presId="urn:microsoft.com/office/officeart/2005/8/layout/hList3"/>
    <dgm:cxn modelId="{E5492CD7-38FE-4611-9E71-A75475B80CCD}" srcId="{001CC5FB-4FFF-4EE9-A620-7167032C5270}" destId="{50EFA862-0773-4CF5-A8BF-92845802668D}" srcOrd="0" destOrd="0" parTransId="{1C7D1D09-63B6-4DDA-B5EE-71BB26FE10DD}" sibTransId="{3096CB3F-75A7-4F8B-8F1A-FBD0BB873CD0}"/>
    <dgm:cxn modelId="{1C68F8FC-0174-499A-BBD3-29F9639F6DB0}" type="presOf" srcId="{C63DAAC4-9AF5-4103-BDB3-93BA13EBC2FC}" destId="{F3B4307D-C29E-4BFA-BA96-951B6149A135}" srcOrd="0" destOrd="0" presId="urn:microsoft.com/office/officeart/2005/8/layout/hList3"/>
    <dgm:cxn modelId="{9B2A2917-0C90-4182-81C9-3709DE8244E0}" type="presParOf" srcId="{9304B067-8BAD-418B-9179-7D8BFF531659}" destId="{D93BA497-08FF-4AB0-8C9D-D048926F0AC9}" srcOrd="0" destOrd="0" presId="urn:microsoft.com/office/officeart/2005/8/layout/hList3"/>
    <dgm:cxn modelId="{915D72F4-26F4-4B24-9B8D-584E8A053B0A}" type="presParOf" srcId="{9304B067-8BAD-418B-9179-7D8BFF531659}" destId="{B22A58B2-694C-415E-9DA7-C1DCCE3C3C65}" srcOrd="1" destOrd="0" presId="urn:microsoft.com/office/officeart/2005/8/layout/hList3"/>
    <dgm:cxn modelId="{DE83AD6E-34BB-4673-9D52-D5A4243385C8}" type="presParOf" srcId="{B22A58B2-694C-415E-9DA7-C1DCCE3C3C65}" destId="{F3B4307D-C29E-4BFA-BA96-951B6149A135}" srcOrd="0" destOrd="0" presId="urn:microsoft.com/office/officeart/2005/8/layout/hList3"/>
    <dgm:cxn modelId="{BFF15BEF-55DC-491E-8B31-D548165124CF}" type="presParOf" srcId="{B22A58B2-694C-415E-9DA7-C1DCCE3C3C65}" destId="{D30F722B-9152-4105-8F95-E5BF96575AF8}" srcOrd="1" destOrd="0" presId="urn:microsoft.com/office/officeart/2005/8/layout/hList3"/>
    <dgm:cxn modelId="{B944530D-EDA8-4AA2-AAEC-4AEE1D259AA1}" type="presParOf" srcId="{B22A58B2-694C-415E-9DA7-C1DCCE3C3C65}" destId="{02B37041-AE24-48C4-9E70-017695944F14}" srcOrd="2" destOrd="0" presId="urn:microsoft.com/office/officeart/2005/8/layout/hList3"/>
    <dgm:cxn modelId="{7F70147E-07A3-45C6-98E3-E3F48167E57E}" type="presParOf" srcId="{B22A58B2-694C-415E-9DA7-C1DCCE3C3C65}" destId="{D876967B-8A72-4022-9C02-E65C722ED9B8}" srcOrd="3" destOrd="0" presId="urn:microsoft.com/office/officeart/2005/8/layout/hList3"/>
    <dgm:cxn modelId="{9517E1C2-9E24-443F-9997-3A247DAB1038}" type="presParOf" srcId="{9304B067-8BAD-418B-9179-7D8BFF531659}" destId="{162FAEF9-973A-4357-9BF7-FB4E09E015D2}" srcOrd="2" destOrd="0" presId="urn:microsoft.com/office/officeart/2005/8/layout/hList3"/>
  </dgm:cxnLst>
  <dgm:bg>
    <a:solidFill>
      <a:schemeClr val="tx2">
        <a:lumMod val="60000"/>
        <a:lumOff val="40000"/>
      </a:schemeClr>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3A3505-A8EC-4F5D-BFB8-9FB95DA811F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5812ABD-D237-4CEE-B357-3B8A27320A36}">
      <dgm:prSet/>
      <dgm:spPr>
        <a:solidFill>
          <a:schemeClr val="tx2">
            <a:lumMod val="60000"/>
            <a:lumOff val="40000"/>
          </a:schemeClr>
        </a:solidFill>
        <a:ln>
          <a:solidFill>
            <a:schemeClr val="tx2">
              <a:lumMod val="60000"/>
              <a:lumOff val="40000"/>
            </a:schemeClr>
          </a:solidFill>
        </a:ln>
      </dgm:spPr>
      <dgm:t>
        <a:bodyPr/>
        <a:lstStyle/>
        <a:p>
          <a:pPr algn="l"/>
          <a:r>
            <a:rPr lang="en-GB" dirty="0">
              <a:latin typeface="Arial" panose="020B0604020202020204" pitchFamily="34" charset="0"/>
              <a:cs typeface="Arial" panose="020B0604020202020204" pitchFamily="34" charset="0"/>
            </a:rPr>
            <a:t>The WSSCP’s 2023-26 Business Plan priorities are informed by: </a:t>
          </a:r>
          <a:endParaRPr lang="en-US" dirty="0">
            <a:latin typeface="Arial" panose="020B0604020202020204" pitchFamily="34" charset="0"/>
            <a:cs typeface="Arial" panose="020B0604020202020204" pitchFamily="34" charset="0"/>
          </a:endParaRPr>
        </a:p>
      </dgm:t>
    </dgm:pt>
    <dgm:pt modelId="{9D7CF287-2ADB-453D-BF1A-4E95804FE9C4}" type="parTrans" cxnId="{6ABBF5FC-C6BD-4E20-833F-C86FAF29AAC0}">
      <dgm:prSet/>
      <dgm:spPr/>
      <dgm:t>
        <a:bodyPr/>
        <a:lstStyle/>
        <a:p>
          <a:endParaRPr lang="en-US"/>
        </a:p>
      </dgm:t>
    </dgm:pt>
    <dgm:pt modelId="{F022AF15-986E-468E-9766-8957309542FC}" type="sibTrans" cxnId="{6ABBF5FC-C6BD-4E20-833F-C86FAF29AAC0}">
      <dgm:prSet/>
      <dgm:spPr/>
      <dgm:t>
        <a:bodyPr/>
        <a:lstStyle/>
        <a:p>
          <a:endParaRPr lang="en-US"/>
        </a:p>
      </dgm:t>
    </dgm:pt>
    <dgm:pt modelId="{E3FB332A-6F29-44BF-AB06-B7F732F02435}">
      <dgm:prSet custT="1"/>
      <dgm:spPr>
        <a:solidFill>
          <a:schemeClr val="accent2">
            <a:alpha val="90000"/>
          </a:schemeClr>
        </a:solidFill>
        <a:ln>
          <a:solidFill>
            <a:schemeClr val="accent2">
              <a:alpha val="90000"/>
            </a:schemeClr>
          </a:solidFill>
        </a:ln>
      </dgm:spPr>
      <dgm:t>
        <a:bodyPr/>
        <a:lstStyle/>
        <a:p>
          <a:pPr marL="0" algn="l" defTabSz="749808" rtl="0" eaLnBrk="1" latinLnBrk="0" hangingPunct="1">
            <a:lnSpc>
              <a:spcPct val="107000"/>
            </a:lnSpc>
            <a:spcAft>
              <a:spcPts val="656"/>
            </a:spcAft>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Local and national data sources </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1E0A1E8A-B1FD-4FFC-9475-E38ABF114657}" type="parTrans" cxnId="{48520DBA-473A-4673-BB8E-9C5FD8540455}">
      <dgm:prSet/>
      <dgm:spPr/>
      <dgm:t>
        <a:bodyPr/>
        <a:lstStyle/>
        <a:p>
          <a:endParaRPr lang="en-US"/>
        </a:p>
      </dgm:t>
    </dgm:pt>
    <dgm:pt modelId="{0FBFE5DC-4BCD-4779-A857-87B0C6E900AF}" type="sibTrans" cxnId="{48520DBA-473A-4673-BB8E-9C5FD8540455}">
      <dgm:prSet/>
      <dgm:spPr/>
      <dgm:t>
        <a:bodyPr/>
        <a:lstStyle/>
        <a:p>
          <a:endParaRPr lang="en-US"/>
        </a:p>
      </dgm:t>
    </dgm:pt>
    <dgm:pt modelId="{BE636077-BBF8-47D3-AB0F-74958547C48E}">
      <dgm:prSet custT="1"/>
      <dgm:spPr>
        <a:solidFill>
          <a:schemeClr val="accent2">
            <a:alpha val="90000"/>
          </a:schemeClr>
        </a:solidFill>
        <a:ln>
          <a:solidFill>
            <a:schemeClr val="accent2">
              <a:alpha val="90000"/>
            </a:schemeClr>
          </a:solidFill>
        </a:ln>
      </dgm:spPr>
      <dgm:t>
        <a:bodyPr/>
        <a:lstStyle/>
        <a:p>
          <a:pPr marL="0" algn="l" defTabSz="749808" rtl="0" eaLnBrk="1" latinLnBrk="0" hangingPunct="1">
            <a:lnSpc>
              <a:spcPct val="107000"/>
            </a:lnSpc>
            <a:spcAft>
              <a:spcPts val="656"/>
            </a:spcAft>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Learning from local child safeguarding practice reviews and audits</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5E5037CD-C795-4AAF-B5BE-0A529BEB0751}" type="parTrans" cxnId="{F29A87C5-8B84-4F87-A41A-16D7E99D6779}">
      <dgm:prSet/>
      <dgm:spPr/>
      <dgm:t>
        <a:bodyPr/>
        <a:lstStyle/>
        <a:p>
          <a:endParaRPr lang="en-US"/>
        </a:p>
      </dgm:t>
    </dgm:pt>
    <dgm:pt modelId="{DBEA2AFD-5593-4D35-997E-DC62D495EC8E}" type="sibTrans" cxnId="{F29A87C5-8B84-4F87-A41A-16D7E99D6779}">
      <dgm:prSet/>
      <dgm:spPr/>
      <dgm:t>
        <a:bodyPr/>
        <a:lstStyle/>
        <a:p>
          <a:endParaRPr lang="en-US"/>
        </a:p>
      </dgm:t>
    </dgm:pt>
    <dgm:pt modelId="{20CB7DCE-8520-4F84-85FD-6707B60CC9C5}">
      <dgm:prSet custT="1"/>
      <dgm:spPr>
        <a:solidFill>
          <a:schemeClr val="accent2">
            <a:alpha val="90000"/>
          </a:schemeClr>
        </a:solidFill>
        <a:ln>
          <a:solidFill>
            <a:schemeClr val="accent2">
              <a:alpha val="90000"/>
            </a:schemeClr>
          </a:solidFill>
        </a:ln>
      </dgm:spPr>
      <dgm:t>
        <a:bodyPr/>
        <a:lstStyle/>
        <a:p>
          <a:pPr marL="0" algn="l" defTabSz="749808" rtl="0" eaLnBrk="1" latinLnBrk="0" hangingPunct="1">
            <a:lnSpc>
              <a:spcPct val="107000"/>
            </a:lnSpc>
            <a:spcAft>
              <a:spcPts val="656"/>
            </a:spcAft>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National learning such as Child Safeguarding Practice Review Panel reports and briefings as well as Children’s Commissioner’s and NSPCC research</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B56FABE7-D2F2-4E8C-A691-935A377FD428}" type="parTrans" cxnId="{20FDE4BF-4A43-4B0B-A9DD-F3532D9F12A6}">
      <dgm:prSet/>
      <dgm:spPr/>
      <dgm:t>
        <a:bodyPr/>
        <a:lstStyle/>
        <a:p>
          <a:endParaRPr lang="en-US"/>
        </a:p>
      </dgm:t>
    </dgm:pt>
    <dgm:pt modelId="{C4E7A222-4145-44C0-BBA7-B6DF8CC35259}" type="sibTrans" cxnId="{20FDE4BF-4A43-4B0B-A9DD-F3532D9F12A6}">
      <dgm:prSet/>
      <dgm:spPr/>
      <dgm:t>
        <a:bodyPr/>
        <a:lstStyle/>
        <a:p>
          <a:endParaRPr lang="en-US"/>
        </a:p>
      </dgm:t>
    </dgm:pt>
    <dgm:pt modelId="{7358FA89-9C62-417A-AD61-4D71D40C5B8C}">
      <dgm:prSet custT="1"/>
      <dgm:spPr>
        <a:solidFill>
          <a:schemeClr val="accent2">
            <a:alpha val="90000"/>
          </a:schemeClr>
        </a:solidFill>
        <a:ln>
          <a:solidFill>
            <a:schemeClr val="accent2">
              <a:alpha val="90000"/>
            </a:schemeClr>
          </a:solidFill>
        </a:ln>
      </dgm:spPr>
      <dgm:t>
        <a:bodyPr/>
        <a:lstStyle/>
        <a:p>
          <a:pPr marL="0" algn="l" defTabSz="749808" rtl="0" eaLnBrk="1" latinLnBrk="0" hangingPunct="1">
            <a:lnSpc>
              <a:spcPct val="107000"/>
            </a:lnSpc>
            <a:spcAft>
              <a:spcPts val="656"/>
            </a:spcAft>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Inspection reports e.g. Ofsted Joint Targeted Inspection Reports </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4ECEDF72-E01F-4257-9C9C-51D11329B1BB}" type="parTrans" cxnId="{35913605-CA22-48B8-901E-2CA46561E8DB}">
      <dgm:prSet/>
      <dgm:spPr/>
      <dgm:t>
        <a:bodyPr/>
        <a:lstStyle/>
        <a:p>
          <a:endParaRPr lang="en-US"/>
        </a:p>
      </dgm:t>
    </dgm:pt>
    <dgm:pt modelId="{1782B00F-C1F6-429A-8D4D-3DBB84FE0556}" type="sibTrans" cxnId="{35913605-CA22-48B8-901E-2CA46561E8DB}">
      <dgm:prSet/>
      <dgm:spPr/>
      <dgm:t>
        <a:bodyPr/>
        <a:lstStyle/>
        <a:p>
          <a:endParaRPr lang="en-US"/>
        </a:p>
      </dgm:t>
    </dgm:pt>
    <dgm:pt modelId="{5654FFC7-C84F-471A-B8AC-C2F0BD3FED36}">
      <dgm:prSet custT="1"/>
      <dgm:spPr>
        <a:solidFill>
          <a:schemeClr val="accent2">
            <a:alpha val="90000"/>
          </a:schemeClr>
        </a:solidFill>
        <a:ln>
          <a:solidFill>
            <a:schemeClr val="accent2">
              <a:alpha val="90000"/>
            </a:schemeClr>
          </a:solidFill>
        </a:ln>
      </dgm:spPr>
      <dgm:t>
        <a:bodyPr/>
        <a:lstStyle/>
        <a:p>
          <a:pPr marL="0" algn="l" defTabSz="749808" rtl="0" eaLnBrk="1" latinLnBrk="0" hangingPunct="1">
            <a:lnSpc>
              <a:spcPct val="107000"/>
            </a:lnSpc>
            <a:spcAft>
              <a:spcPts val="656"/>
            </a:spcAft>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Implementing national guidance </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562B719E-CBD7-4D8D-93F9-7EBD3C138D66}" type="parTrans" cxnId="{DCC73578-3B11-46F1-B3D2-4F0F61F6D56E}">
      <dgm:prSet/>
      <dgm:spPr/>
      <dgm:t>
        <a:bodyPr/>
        <a:lstStyle/>
        <a:p>
          <a:endParaRPr lang="en-US"/>
        </a:p>
      </dgm:t>
    </dgm:pt>
    <dgm:pt modelId="{BA175B93-4711-44AE-99EC-999B11CF614E}" type="sibTrans" cxnId="{DCC73578-3B11-46F1-B3D2-4F0F61F6D56E}">
      <dgm:prSet/>
      <dgm:spPr/>
      <dgm:t>
        <a:bodyPr/>
        <a:lstStyle/>
        <a:p>
          <a:endParaRPr lang="en-US"/>
        </a:p>
      </dgm:t>
    </dgm:pt>
    <dgm:pt modelId="{D2B82CB4-94F5-4DE7-920C-C46AA74C50DE}">
      <dgm:prSet custT="1"/>
      <dgm:spPr>
        <a:solidFill>
          <a:schemeClr val="accent2">
            <a:alpha val="90000"/>
          </a:schemeClr>
        </a:solidFill>
        <a:ln>
          <a:solidFill>
            <a:schemeClr val="accent2">
              <a:alpha val="90000"/>
            </a:schemeClr>
          </a:solidFill>
        </a:ln>
      </dgm:spPr>
      <dgm:t>
        <a:bodyPr/>
        <a:lstStyle/>
        <a:p>
          <a:pPr marL="0" algn="l" defTabSz="749808" rtl="0" eaLnBrk="1" latinLnBrk="0" hangingPunct="1">
            <a:lnSpc>
              <a:spcPct val="107000"/>
            </a:lnSpc>
            <a:spcAft>
              <a:spcPts val="656"/>
            </a:spcAft>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Changes to legislation and policy</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dgm:t>
    </dgm:pt>
    <dgm:pt modelId="{2AF9D464-CC57-4E98-B479-E4F984D3761F}" type="parTrans" cxnId="{A69E4D6C-D124-4646-8001-40CC501A2257}">
      <dgm:prSet/>
      <dgm:spPr/>
      <dgm:t>
        <a:bodyPr/>
        <a:lstStyle/>
        <a:p>
          <a:endParaRPr lang="en-US"/>
        </a:p>
      </dgm:t>
    </dgm:pt>
    <dgm:pt modelId="{9AAA422E-5E3B-4D84-974F-49ED85E6FFCA}" type="sibTrans" cxnId="{A69E4D6C-D124-4646-8001-40CC501A2257}">
      <dgm:prSet/>
      <dgm:spPr/>
      <dgm:t>
        <a:bodyPr/>
        <a:lstStyle/>
        <a:p>
          <a:endParaRPr lang="en-US"/>
        </a:p>
      </dgm:t>
    </dgm:pt>
    <dgm:pt modelId="{E5567572-1363-47BC-BC5D-B6A3CA4A0D29}">
      <dgm:prSet custT="1"/>
      <dgm:spPr>
        <a:solidFill>
          <a:schemeClr val="accent2">
            <a:alpha val="90000"/>
          </a:schemeClr>
        </a:solidFill>
        <a:ln>
          <a:solidFill>
            <a:schemeClr val="accent2">
              <a:alpha val="90000"/>
            </a:schemeClr>
          </a:solidFill>
        </a:ln>
      </dgm:spPr>
      <dgm:t>
        <a:bodyPr/>
        <a:lstStyle/>
        <a:p>
          <a:pPr marL="0" algn="l" defTabSz="749808" rtl="0" eaLnBrk="1" latinLnBrk="0" hangingPunct="1">
            <a:lnSpc>
              <a:spcPct val="107000"/>
            </a:lnSpc>
            <a:spcAft>
              <a:spcPts val="656"/>
            </a:spcAft>
          </a:pPr>
          <a:r>
            <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rPr>
            <a:t>A good understanding of ‘what good looks like’ and the actions we need to take to achieve this. </a:t>
          </a:r>
        </a:p>
      </dgm:t>
    </dgm:pt>
    <dgm:pt modelId="{9693B2DB-CC58-4B1C-96E0-D9613BA288F4}" type="parTrans" cxnId="{A8533B4D-5912-4C7C-ADCB-5B616A13C559}">
      <dgm:prSet/>
      <dgm:spPr/>
      <dgm:t>
        <a:bodyPr/>
        <a:lstStyle/>
        <a:p>
          <a:endParaRPr lang="en-GB"/>
        </a:p>
      </dgm:t>
    </dgm:pt>
    <dgm:pt modelId="{01C04146-0FEB-4E85-9684-C96B67DBAE86}" type="sibTrans" cxnId="{A8533B4D-5912-4C7C-ADCB-5B616A13C559}">
      <dgm:prSet/>
      <dgm:spPr/>
      <dgm:t>
        <a:bodyPr/>
        <a:lstStyle/>
        <a:p>
          <a:endParaRPr lang="en-GB"/>
        </a:p>
      </dgm:t>
    </dgm:pt>
    <dgm:pt modelId="{54476783-87BB-4F3D-A23B-84F8F12E4706}" type="pres">
      <dgm:prSet presAssocID="{9C3A3505-A8EC-4F5D-BFB8-9FB95DA811F3}" presName="Name0" presStyleCnt="0">
        <dgm:presLayoutVars>
          <dgm:dir/>
          <dgm:animLvl val="lvl"/>
          <dgm:resizeHandles val="exact"/>
        </dgm:presLayoutVars>
      </dgm:prSet>
      <dgm:spPr/>
    </dgm:pt>
    <dgm:pt modelId="{3FF43937-6B4A-4BD9-ABBC-371C0AF47046}" type="pres">
      <dgm:prSet presAssocID="{F5812ABD-D237-4CEE-B357-3B8A27320A36}" presName="linNode" presStyleCnt="0"/>
      <dgm:spPr/>
    </dgm:pt>
    <dgm:pt modelId="{074DBA3B-64AD-4EA7-A533-1D6A27EFB687}" type="pres">
      <dgm:prSet presAssocID="{F5812ABD-D237-4CEE-B357-3B8A27320A36}" presName="parentText" presStyleLbl="node1" presStyleIdx="0" presStyleCnt="1" custLinFactNeighborX="-2483" custLinFactNeighborY="-523">
        <dgm:presLayoutVars>
          <dgm:chMax val="1"/>
          <dgm:bulletEnabled val="1"/>
        </dgm:presLayoutVars>
      </dgm:prSet>
      <dgm:spPr/>
    </dgm:pt>
    <dgm:pt modelId="{41FB8F95-F11E-484B-89B3-96572F617ABB}" type="pres">
      <dgm:prSet presAssocID="{F5812ABD-D237-4CEE-B357-3B8A27320A36}" presName="descendantText" presStyleLbl="alignAccFollowNode1" presStyleIdx="0" presStyleCnt="1" custScaleX="95187" custScaleY="125122" custLinFactNeighborX="5735" custLinFactNeighborY="767">
        <dgm:presLayoutVars>
          <dgm:bulletEnabled val="1"/>
        </dgm:presLayoutVars>
      </dgm:prSet>
      <dgm:spPr/>
    </dgm:pt>
  </dgm:ptLst>
  <dgm:cxnLst>
    <dgm:cxn modelId="{35913605-CA22-48B8-901E-2CA46561E8DB}" srcId="{F5812ABD-D237-4CEE-B357-3B8A27320A36}" destId="{7358FA89-9C62-417A-AD61-4D71D40C5B8C}" srcOrd="3" destOrd="0" parTransId="{4ECEDF72-E01F-4257-9C9C-51D11329B1BB}" sibTransId="{1782B00F-C1F6-429A-8D4D-3DBB84FE0556}"/>
    <dgm:cxn modelId="{B736F731-656E-4890-A1D8-DF966AA7BC5B}" type="presOf" srcId="{E5567572-1363-47BC-BC5D-B6A3CA4A0D29}" destId="{41FB8F95-F11E-484B-89B3-96572F617ABB}" srcOrd="0" destOrd="6" presId="urn:microsoft.com/office/officeart/2005/8/layout/vList5"/>
    <dgm:cxn modelId="{7E306C40-23B9-4AEF-B383-61E9A7EFA106}" type="presOf" srcId="{5654FFC7-C84F-471A-B8AC-C2F0BD3FED36}" destId="{41FB8F95-F11E-484B-89B3-96572F617ABB}" srcOrd="0" destOrd="4" presId="urn:microsoft.com/office/officeart/2005/8/layout/vList5"/>
    <dgm:cxn modelId="{A69E4D6C-D124-4646-8001-40CC501A2257}" srcId="{F5812ABD-D237-4CEE-B357-3B8A27320A36}" destId="{D2B82CB4-94F5-4DE7-920C-C46AA74C50DE}" srcOrd="5" destOrd="0" parTransId="{2AF9D464-CC57-4E98-B479-E4F984D3761F}" sibTransId="{9AAA422E-5E3B-4D84-974F-49ED85E6FFCA}"/>
    <dgm:cxn modelId="{4AEAFC6C-C58A-4C79-8F26-91DF87380EF3}" type="presOf" srcId="{7358FA89-9C62-417A-AD61-4D71D40C5B8C}" destId="{41FB8F95-F11E-484B-89B3-96572F617ABB}" srcOrd="0" destOrd="3" presId="urn:microsoft.com/office/officeart/2005/8/layout/vList5"/>
    <dgm:cxn modelId="{A8533B4D-5912-4C7C-ADCB-5B616A13C559}" srcId="{F5812ABD-D237-4CEE-B357-3B8A27320A36}" destId="{E5567572-1363-47BC-BC5D-B6A3CA4A0D29}" srcOrd="6" destOrd="0" parTransId="{9693B2DB-CC58-4B1C-96E0-D9613BA288F4}" sibTransId="{01C04146-0FEB-4E85-9684-C96B67DBAE86}"/>
    <dgm:cxn modelId="{4904B052-C8C8-4AFB-90EF-6D6A1FE78E45}" type="presOf" srcId="{20CB7DCE-8520-4F84-85FD-6707B60CC9C5}" destId="{41FB8F95-F11E-484B-89B3-96572F617ABB}" srcOrd="0" destOrd="2" presId="urn:microsoft.com/office/officeart/2005/8/layout/vList5"/>
    <dgm:cxn modelId="{DCC73578-3B11-46F1-B3D2-4F0F61F6D56E}" srcId="{F5812ABD-D237-4CEE-B357-3B8A27320A36}" destId="{5654FFC7-C84F-471A-B8AC-C2F0BD3FED36}" srcOrd="4" destOrd="0" parTransId="{562B719E-CBD7-4D8D-93F9-7EBD3C138D66}" sibTransId="{BA175B93-4711-44AE-99EC-999B11CF614E}"/>
    <dgm:cxn modelId="{8A15E7B3-777E-447F-8B7A-40D239E91F89}" type="presOf" srcId="{D2B82CB4-94F5-4DE7-920C-C46AA74C50DE}" destId="{41FB8F95-F11E-484B-89B3-96572F617ABB}" srcOrd="0" destOrd="5" presId="urn:microsoft.com/office/officeart/2005/8/layout/vList5"/>
    <dgm:cxn modelId="{4BA8BAB8-AB64-4BF9-AE48-66BA30B89591}" type="presOf" srcId="{BE636077-BBF8-47D3-AB0F-74958547C48E}" destId="{41FB8F95-F11E-484B-89B3-96572F617ABB}" srcOrd="0" destOrd="1" presId="urn:microsoft.com/office/officeart/2005/8/layout/vList5"/>
    <dgm:cxn modelId="{48520DBA-473A-4673-BB8E-9C5FD8540455}" srcId="{F5812ABD-D237-4CEE-B357-3B8A27320A36}" destId="{E3FB332A-6F29-44BF-AB06-B7F732F02435}" srcOrd="0" destOrd="0" parTransId="{1E0A1E8A-B1FD-4FFC-9475-E38ABF114657}" sibTransId="{0FBFE5DC-4BCD-4779-A857-87B0C6E900AF}"/>
    <dgm:cxn modelId="{20FDE4BF-4A43-4B0B-A9DD-F3532D9F12A6}" srcId="{F5812ABD-D237-4CEE-B357-3B8A27320A36}" destId="{20CB7DCE-8520-4F84-85FD-6707B60CC9C5}" srcOrd="2" destOrd="0" parTransId="{B56FABE7-D2F2-4E8C-A691-935A377FD428}" sibTransId="{C4E7A222-4145-44C0-BBA7-B6DF8CC35259}"/>
    <dgm:cxn modelId="{4E3BDEC2-4C6A-4EF9-9EE1-4145B23C7D7B}" type="presOf" srcId="{9C3A3505-A8EC-4F5D-BFB8-9FB95DA811F3}" destId="{54476783-87BB-4F3D-A23B-84F8F12E4706}" srcOrd="0" destOrd="0" presId="urn:microsoft.com/office/officeart/2005/8/layout/vList5"/>
    <dgm:cxn modelId="{9AA824C5-8F12-4CFD-BFB5-7BDA3FB583A2}" type="presOf" srcId="{E3FB332A-6F29-44BF-AB06-B7F732F02435}" destId="{41FB8F95-F11E-484B-89B3-96572F617ABB}" srcOrd="0" destOrd="0" presId="urn:microsoft.com/office/officeart/2005/8/layout/vList5"/>
    <dgm:cxn modelId="{F29A87C5-8B84-4F87-A41A-16D7E99D6779}" srcId="{F5812ABD-D237-4CEE-B357-3B8A27320A36}" destId="{BE636077-BBF8-47D3-AB0F-74958547C48E}" srcOrd="1" destOrd="0" parTransId="{5E5037CD-C795-4AAF-B5BE-0A529BEB0751}" sibTransId="{DBEA2AFD-5593-4D35-997E-DC62D495EC8E}"/>
    <dgm:cxn modelId="{01DC43D0-82A2-4C97-B982-9AF0E6EB6C96}" type="presOf" srcId="{F5812ABD-D237-4CEE-B357-3B8A27320A36}" destId="{074DBA3B-64AD-4EA7-A533-1D6A27EFB687}" srcOrd="0" destOrd="0" presId="urn:microsoft.com/office/officeart/2005/8/layout/vList5"/>
    <dgm:cxn modelId="{6ABBF5FC-C6BD-4E20-833F-C86FAF29AAC0}" srcId="{9C3A3505-A8EC-4F5D-BFB8-9FB95DA811F3}" destId="{F5812ABD-D237-4CEE-B357-3B8A27320A36}" srcOrd="0" destOrd="0" parTransId="{9D7CF287-2ADB-453D-BF1A-4E95804FE9C4}" sibTransId="{F022AF15-986E-468E-9766-8957309542FC}"/>
    <dgm:cxn modelId="{0926574C-0E68-48C8-9E32-FD8C0508DD0D}" type="presParOf" srcId="{54476783-87BB-4F3D-A23B-84F8F12E4706}" destId="{3FF43937-6B4A-4BD9-ABBC-371C0AF47046}" srcOrd="0" destOrd="0" presId="urn:microsoft.com/office/officeart/2005/8/layout/vList5"/>
    <dgm:cxn modelId="{08F84B25-0F69-4D66-9245-5A4FF2BDF743}" type="presParOf" srcId="{3FF43937-6B4A-4BD9-ABBC-371C0AF47046}" destId="{074DBA3B-64AD-4EA7-A533-1D6A27EFB687}" srcOrd="0" destOrd="0" presId="urn:microsoft.com/office/officeart/2005/8/layout/vList5"/>
    <dgm:cxn modelId="{BBBC3583-C9C5-42AD-B734-54A5C3C59F74}" type="presParOf" srcId="{3FF43937-6B4A-4BD9-ABBC-371C0AF47046}" destId="{41FB8F95-F11E-484B-89B3-96572F617AB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06641D-5908-4118-A2F8-E8A1663F0CF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961C596-99E2-4147-8C79-DD5E3A01268D}">
      <dgm:prSet custT="1"/>
      <dgm:spPr>
        <a:solidFill>
          <a:schemeClr val="tx2">
            <a:lumMod val="40000"/>
            <a:lumOff val="60000"/>
          </a:schemeClr>
        </a:solidFill>
      </dgm:spPr>
      <dgm:t>
        <a:bodyPr/>
        <a:lstStyle/>
        <a:p>
          <a:r>
            <a:rPr lang="en-GB" sz="1200" b="1" dirty="0">
              <a:latin typeface="Arial" panose="020B0604020202020204" pitchFamily="34" charset="0"/>
              <a:cs typeface="Arial" panose="020B0604020202020204" pitchFamily="34" charset="0"/>
            </a:rPr>
            <a:t>Promoting a culture of continuous learning </a:t>
          </a:r>
          <a:r>
            <a:rPr lang="en-GB" sz="1200" dirty="0">
              <a:latin typeface="Arial" panose="020B0604020202020204" pitchFamily="34" charset="0"/>
              <a:cs typeface="Arial" panose="020B0604020202020204" pitchFamily="34" charset="0"/>
            </a:rPr>
            <a:t>- the partnership will</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create the environment for learning, recognising the way systems influence each other and the benefits of working together rather than in individual agencies. </a:t>
          </a:r>
          <a:endParaRPr lang="en-US" sz="1200" dirty="0">
            <a:latin typeface="Arial" panose="020B0604020202020204" pitchFamily="34" charset="0"/>
            <a:cs typeface="Arial" panose="020B0604020202020204" pitchFamily="34" charset="0"/>
          </a:endParaRPr>
        </a:p>
      </dgm:t>
    </dgm:pt>
    <dgm:pt modelId="{07561F47-1583-4CFC-8369-55A84138F631}" type="parTrans" cxnId="{55E01707-C581-4C9D-8407-867F58C16B97}">
      <dgm:prSet/>
      <dgm:spPr/>
      <dgm:t>
        <a:bodyPr/>
        <a:lstStyle/>
        <a:p>
          <a:endParaRPr lang="en-US"/>
        </a:p>
      </dgm:t>
    </dgm:pt>
    <dgm:pt modelId="{521764DA-3E91-4D4C-9017-CDD925E17B8D}" type="sibTrans" cxnId="{55E01707-C581-4C9D-8407-867F58C16B97}">
      <dgm:prSet/>
      <dgm:spPr/>
      <dgm:t>
        <a:bodyPr/>
        <a:lstStyle/>
        <a:p>
          <a:endParaRPr lang="en-US" dirty="0"/>
        </a:p>
      </dgm:t>
    </dgm:pt>
    <dgm:pt modelId="{083B1674-C65E-401B-9EDC-191E12D93AD4}">
      <dgm:prSet custT="1"/>
      <dgm:spPr>
        <a:solidFill>
          <a:schemeClr val="tx2">
            <a:lumMod val="60000"/>
            <a:lumOff val="40000"/>
          </a:schemeClr>
        </a:solidFill>
      </dgm:spPr>
      <dgm:t>
        <a:bodyPr/>
        <a:lstStyle/>
        <a:p>
          <a:r>
            <a:rPr lang="en-GB" sz="1200" b="1" dirty="0">
              <a:latin typeface="Arial" panose="020B0604020202020204" pitchFamily="34" charset="0"/>
              <a:cs typeface="Arial" panose="020B0604020202020204" pitchFamily="34" charset="0"/>
            </a:rPr>
            <a:t>High support high challenge </a:t>
          </a:r>
          <a:r>
            <a:rPr lang="en-GB" sz="1200" dirty="0">
              <a:latin typeface="Arial" panose="020B0604020202020204" pitchFamily="34" charset="0"/>
              <a:cs typeface="Arial" panose="020B0604020202020204" pitchFamily="34" charset="0"/>
            </a:rPr>
            <a:t>- the partnership will promote a culture of high support and high challenge to develop working environments where growth and learning is accelerated. </a:t>
          </a:r>
          <a:endParaRPr lang="en-US" sz="1200" dirty="0">
            <a:latin typeface="Arial" panose="020B0604020202020204" pitchFamily="34" charset="0"/>
            <a:cs typeface="Arial" panose="020B0604020202020204" pitchFamily="34" charset="0"/>
          </a:endParaRPr>
        </a:p>
      </dgm:t>
    </dgm:pt>
    <dgm:pt modelId="{81EE7ADD-07D9-4D0E-AC71-189911648F51}" type="parTrans" cxnId="{C51D164F-04C3-481F-BB11-594D03EA7D1B}">
      <dgm:prSet/>
      <dgm:spPr/>
      <dgm:t>
        <a:bodyPr/>
        <a:lstStyle/>
        <a:p>
          <a:endParaRPr lang="en-US"/>
        </a:p>
      </dgm:t>
    </dgm:pt>
    <dgm:pt modelId="{CB88FAF0-F891-41C3-960E-61EA61D9E804}" type="sibTrans" cxnId="{C51D164F-04C3-481F-BB11-594D03EA7D1B}">
      <dgm:prSet/>
      <dgm:spPr/>
      <dgm:t>
        <a:bodyPr/>
        <a:lstStyle/>
        <a:p>
          <a:endParaRPr lang="en-US" dirty="0"/>
        </a:p>
      </dgm:t>
    </dgm:pt>
    <dgm:pt modelId="{5F154F41-3E80-4C91-BF16-E88554900E93}">
      <dgm:prSet custT="1"/>
      <dgm:spPr>
        <a:solidFill>
          <a:schemeClr val="tx2">
            <a:lumMod val="40000"/>
            <a:lumOff val="60000"/>
          </a:schemeClr>
        </a:solidFill>
      </dgm:spPr>
      <dgm:t>
        <a:bodyPr/>
        <a:lstStyle/>
        <a:p>
          <a:r>
            <a:rPr lang="en-GB" sz="1200" b="1" dirty="0">
              <a:latin typeface="Arial" panose="020B0604020202020204" pitchFamily="34" charset="0"/>
              <a:cs typeface="Arial" panose="020B0604020202020204" pitchFamily="34" charset="0"/>
            </a:rPr>
            <a:t>Child Centred Practice </a:t>
          </a:r>
          <a:r>
            <a:rPr lang="en-GB" sz="1200" dirty="0">
              <a:latin typeface="Arial" panose="020B0604020202020204" pitchFamily="34" charset="0"/>
              <a:cs typeface="Arial" panose="020B0604020202020204" pitchFamily="34" charset="0"/>
            </a:rPr>
            <a:t>- the partnership will ensure that children and young people have opportunities to participate and collaborate in the work of the Partnership and that the voice of children is embedded in multi-agency practice. </a:t>
          </a:r>
          <a:endParaRPr lang="en-US" sz="1200" dirty="0">
            <a:latin typeface="Arial" panose="020B0604020202020204" pitchFamily="34" charset="0"/>
            <a:cs typeface="Arial" panose="020B0604020202020204" pitchFamily="34" charset="0"/>
          </a:endParaRPr>
        </a:p>
      </dgm:t>
    </dgm:pt>
    <dgm:pt modelId="{4DFA4454-D411-4888-85A4-98231A8E0DB0}" type="parTrans" cxnId="{E954E940-6410-4B14-ADE9-C781DB4232A8}">
      <dgm:prSet/>
      <dgm:spPr/>
      <dgm:t>
        <a:bodyPr/>
        <a:lstStyle/>
        <a:p>
          <a:endParaRPr lang="en-US"/>
        </a:p>
      </dgm:t>
    </dgm:pt>
    <dgm:pt modelId="{CC5F3A53-1485-4107-A5F6-51F6E3FB67DB}" type="sibTrans" cxnId="{E954E940-6410-4B14-ADE9-C781DB4232A8}">
      <dgm:prSet/>
      <dgm:spPr/>
      <dgm:t>
        <a:bodyPr/>
        <a:lstStyle/>
        <a:p>
          <a:endParaRPr lang="en-US" dirty="0"/>
        </a:p>
      </dgm:t>
    </dgm:pt>
    <dgm:pt modelId="{51ADA737-84DA-436B-8381-B953903B81C5}">
      <dgm:prSet custT="1"/>
      <dgm:spPr>
        <a:solidFill>
          <a:schemeClr val="tx2">
            <a:lumMod val="60000"/>
            <a:lumOff val="40000"/>
          </a:schemeClr>
        </a:solidFill>
        <a:ln>
          <a:solidFill>
            <a:schemeClr val="tx2">
              <a:lumMod val="40000"/>
              <a:lumOff val="60000"/>
            </a:schemeClr>
          </a:solidFill>
        </a:ln>
      </dgm:spPr>
      <dgm:t>
        <a:bodyPr/>
        <a:lstStyle/>
        <a:p>
          <a:r>
            <a:rPr lang="en-GB" sz="1200" b="1" dirty="0">
              <a:latin typeface="Arial" panose="020B0604020202020204" pitchFamily="34" charset="0"/>
              <a:cs typeface="Arial" panose="020B0604020202020204" pitchFamily="34" charset="0"/>
            </a:rPr>
            <a:t>Working in this way </a:t>
          </a:r>
          <a:r>
            <a:rPr lang="en-GB" sz="1200" dirty="0">
              <a:latin typeface="Arial" panose="020B0604020202020204" pitchFamily="34" charset="0"/>
              <a:cs typeface="Arial" panose="020B0604020202020204" pitchFamily="34" charset="0"/>
            </a:rPr>
            <a:t>we will ensure our core safeguarding practice is of high quality, responsive to the needs of our communities and improves outcomes for children and families in West Sussex. </a:t>
          </a:r>
          <a:endParaRPr lang="en-US" sz="1200" dirty="0">
            <a:latin typeface="Arial" panose="020B0604020202020204" pitchFamily="34" charset="0"/>
            <a:cs typeface="Arial" panose="020B0604020202020204" pitchFamily="34" charset="0"/>
          </a:endParaRPr>
        </a:p>
      </dgm:t>
    </dgm:pt>
    <dgm:pt modelId="{B2C69692-30FA-43D6-BCEB-E77F75D66AFA}" type="parTrans" cxnId="{9FC216F5-5283-4EAA-A4C3-930FD9676CA1}">
      <dgm:prSet/>
      <dgm:spPr/>
      <dgm:t>
        <a:bodyPr/>
        <a:lstStyle/>
        <a:p>
          <a:endParaRPr lang="en-US"/>
        </a:p>
      </dgm:t>
    </dgm:pt>
    <dgm:pt modelId="{4F76AD2F-B487-4B64-963C-15588EA400A9}" type="sibTrans" cxnId="{9FC216F5-5283-4EAA-A4C3-930FD9676CA1}">
      <dgm:prSet/>
      <dgm:spPr/>
      <dgm:t>
        <a:bodyPr/>
        <a:lstStyle/>
        <a:p>
          <a:endParaRPr lang="en-US"/>
        </a:p>
      </dgm:t>
    </dgm:pt>
    <dgm:pt modelId="{58228534-0D17-4642-88A3-F50638054CF5}" type="pres">
      <dgm:prSet presAssocID="{B106641D-5908-4118-A2F8-E8A1663F0CFF}" presName="outerComposite" presStyleCnt="0">
        <dgm:presLayoutVars>
          <dgm:chMax val="5"/>
          <dgm:dir/>
          <dgm:resizeHandles val="exact"/>
        </dgm:presLayoutVars>
      </dgm:prSet>
      <dgm:spPr/>
    </dgm:pt>
    <dgm:pt modelId="{43CC2AE4-6148-494E-B085-5BE012004EFD}" type="pres">
      <dgm:prSet presAssocID="{B106641D-5908-4118-A2F8-E8A1663F0CFF}" presName="dummyMaxCanvas" presStyleCnt="0">
        <dgm:presLayoutVars/>
      </dgm:prSet>
      <dgm:spPr/>
    </dgm:pt>
    <dgm:pt modelId="{BC88FDFD-499A-4DFD-A5C6-BB4F6A15521A}" type="pres">
      <dgm:prSet presAssocID="{B106641D-5908-4118-A2F8-E8A1663F0CFF}" presName="FourNodes_1" presStyleLbl="node1" presStyleIdx="0" presStyleCnt="4">
        <dgm:presLayoutVars>
          <dgm:bulletEnabled val="1"/>
        </dgm:presLayoutVars>
      </dgm:prSet>
      <dgm:spPr/>
    </dgm:pt>
    <dgm:pt modelId="{65F09C03-ED27-4114-AB7E-A8BBD2452EA6}" type="pres">
      <dgm:prSet presAssocID="{B106641D-5908-4118-A2F8-E8A1663F0CFF}" presName="FourNodes_2" presStyleLbl="node1" presStyleIdx="1" presStyleCnt="4">
        <dgm:presLayoutVars>
          <dgm:bulletEnabled val="1"/>
        </dgm:presLayoutVars>
      </dgm:prSet>
      <dgm:spPr/>
    </dgm:pt>
    <dgm:pt modelId="{B0314CB5-007A-4CD0-8436-32CA38ECBDDE}" type="pres">
      <dgm:prSet presAssocID="{B106641D-5908-4118-A2F8-E8A1663F0CFF}" presName="FourNodes_3" presStyleLbl="node1" presStyleIdx="2" presStyleCnt="4">
        <dgm:presLayoutVars>
          <dgm:bulletEnabled val="1"/>
        </dgm:presLayoutVars>
      </dgm:prSet>
      <dgm:spPr/>
    </dgm:pt>
    <dgm:pt modelId="{66D8C74F-2512-49F1-B857-022B09FA0BA7}" type="pres">
      <dgm:prSet presAssocID="{B106641D-5908-4118-A2F8-E8A1663F0CFF}" presName="FourNodes_4" presStyleLbl="node1" presStyleIdx="3" presStyleCnt="4">
        <dgm:presLayoutVars>
          <dgm:bulletEnabled val="1"/>
        </dgm:presLayoutVars>
      </dgm:prSet>
      <dgm:spPr/>
    </dgm:pt>
    <dgm:pt modelId="{305EB79D-B630-4984-B249-C78672D0D2C6}" type="pres">
      <dgm:prSet presAssocID="{B106641D-5908-4118-A2F8-E8A1663F0CFF}" presName="FourConn_1-2" presStyleLbl="fgAccFollowNode1" presStyleIdx="0" presStyleCnt="3">
        <dgm:presLayoutVars>
          <dgm:bulletEnabled val="1"/>
        </dgm:presLayoutVars>
      </dgm:prSet>
      <dgm:spPr/>
    </dgm:pt>
    <dgm:pt modelId="{3A41D2CB-00A4-4B53-B137-3C4461AC3846}" type="pres">
      <dgm:prSet presAssocID="{B106641D-5908-4118-A2F8-E8A1663F0CFF}" presName="FourConn_2-3" presStyleLbl="fgAccFollowNode1" presStyleIdx="1" presStyleCnt="3">
        <dgm:presLayoutVars>
          <dgm:bulletEnabled val="1"/>
        </dgm:presLayoutVars>
      </dgm:prSet>
      <dgm:spPr/>
    </dgm:pt>
    <dgm:pt modelId="{E73751B6-FCD8-432E-AAAC-87B74FB1AA82}" type="pres">
      <dgm:prSet presAssocID="{B106641D-5908-4118-A2F8-E8A1663F0CFF}" presName="FourConn_3-4" presStyleLbl="fgAccFollowNode1" presStyleIdx="2" presStyleCnt="3">
        <dgm:presLayoutVars>
          <dgm:bulletEnabled val="1"/>
        </dgm:presLayoutVars>
      </dgm:prSet>
      <dgm:spPr/>
    </dgm:pt>
    <dgm:pt modelId="{2608A23D-F233-4FB8-BAED-2070D3966683}" type="pres">
      <dgm:prSet presAssocID="{B106641D-5908-4118-A2F8-E8A1663F0CFF}" presName="FourNodes_1_text" presStyleLbl="node1" presStyleIdx="3" presStyleCnt="4">
        <dgm:presLayoutVars>
          <dgm:bulletEnabled val="1"/>
        </dgm:presLayoutVars>
      </dgm:prSet>
      <dgm:spPr/>
    </dgm:pt>
    <dgm:pt modelId="{566AEDF1-633B-4BF1-AF28-A30B2FD3EAEA}" type="pres">
      <dgm:prSet presAssocID="{B106641D-5908-4118-A2F8-E8A1663F0CFF}" presName="FourNodes_2_text" presStyleLbl="node1" presStyleIdx="3" presStyleCnt="4">
        <dgm:presLayoutVars>
          <dgm:bulletEnabled val="1"/>
        </dgm:presLayoutVars>
      </dgm:prSet>
      <dgm:spPr/>
    </dgm:pt>
    <dgm:pt modelId="{DB2195C5-CE15-42F2-A2F4-999338B43FF0}" type="pres">
      <dgm:prSet presAssocID="{B106641D-5908-4118-A2F8-E8A1663F0CFF}" presName="FourNodes_3_text" presStyleLbl="node1" presStyleIdx="3" presStyleCnt="4">
        <dgm:presLayoutVars>
          <dgm:bulletEnabled val="1"/>
        </dgm:presLayoutVars>
      </dgm:prSet>
      <dgm:spPr/>
    </dgm:pt>
    <dgm:pt modelId="{3A68314A-0C5A-4977-94AB-9F611BCB303D}" type="pres">
      <dgm:prSet presAssocID="{B106641D-5908-4118-A2F8-E8A1663F0CFF}" presName="FourNodes_4_text" presStyleLbl="node1" presStyleIdx="3" presStyleCnt="4">
        <dgm:presLayoutVars>
          <dgm:bulletEnabled val="1"/>
        </dgm:presLayoutVars>
      </dgm:prSet>
      <dgm:spPr/>
    </dgm:pt>
  </dgm:ptLst>
  <dgm:cxnLst>
    <dgm:cxn modelId="{55E01707-C581-4C9D-8407-867F58C16B97}" srcId="{B106641D-5908-4118-A2F8-E8A1663F0CFF}" destId="{3961C596-99E2-4147-8C79-DD5E3A01268D}" srcOrd="0" destOrd="0" parTransId="{07561F47-1583-4CFC-8369-55A84138F631}" sibTransId="{521764DA-3E91-4D4C-9017-CDD925E17B8D}"/>
    <dgm:cxn modelId="{28ECFB08-4759-46E3-B6EB-88C7AA555E1E}" type="presOf" srcId="{CB88FAF0-F891-41C3-960E-61EA61D9E804}" destId="{3A41D2CB-00A4-4B53-B137-3C4461AC3846}" srcOrd="0" destOrd="0" presId="urn:microsoft.com/office/officeart/2005/8/layout/vProcess5"/>
    <dgm:cxn modelId="{8F20A61B-F3CF-4D0A-B459-05B72A5A6E4A}" type="presOf" srcId="{51ADA737-84DA-436B-8381-B953903B81C5}" destId="{66D8C74F-2512-49F1-B857-022B09FA0BA7}" srcOrd="0" destOrd="0" presId="urn:microsoft.com/office/officeart/2005/8/layout/vProcess5"/>
    <dgm:cxn modelId="{8589AB2E-6804-46E4-9FD6-F87E4FC6CBDF}" type="presOf" srcId="{083B1674-C65E-401B-9EDC-191E12D93AD4}" destId="{65F09C03-ED27-4114-AB7E-A8BBD2452EA6}" srcOrd="0" destOrd="0" presId="urn:microsoft.com/office/officeart/2005/8/layout/vProcess5"/>
    <dgm:cxn modelId="{1B5D963D-F0DA-48C7-AC48-BD78863DBCBA}" type="presOf" srcId="{51ADA737-84DA-436B-8381-B953903B81C5}" destId="{3A68314A-0C5A-4977-94AB-9F611BCB303D}" srcOrd="1" destOrd="0" presId="urn:microsoft.com/office/officeart/2005/8/layout/vProcess5"/>
    <dgm:cxn modelId="{E954E940-6410-4B14-ADE9-C781DB4232A8}" srcId="{B106641D-5908-4118-A2F8-E8A1663F0CFF}" destId="{5F154F41-3E80-4C91-BF16-E88554900E93}" srcOrd="2" destOrd="0" parTransId="{4DFA4454-D411-4888-85A4-98231A8E0DB0}" sibTransId="{CC5F3A53-1485-4107-A5F6-51F6E3FB67DB}"/>
    <dgm:cxn modelId="{03030C49-01FF-4CC0-BE7A-99A2BD4CC3E0}" type="presOf" srcId="{083B1674-C65E-401B-9EDC-191E12D93AD4}" destId="{566AEDF1-633B-4BF1-AF28-A30B2FD3EAEA}" srcOrd="1" destOrd="0" presId="urn:microsoft.com/office/officeart/2005/8/layout/vProcess5"/>
    <dgm:cxn modelId="{C51D164F-04C3-481F-BB11-594D03EA7D1B}" srcId="{B106641D-5908-4118-A2F8-E8A1663F0CFF}" destId="{083B1674-C65E-401B-9EDC-191E12D93AD4}" srcOrd="1" destOrd="0" parTransId="{81EE7ADD-07D9-4D0E-AC71-189911648F51}" sibTransId="{CB88FAF0-F891-41C3-960E-61EA61D9E804}"/>
    <dgm:cxn modelId="{8F1DD26F-B190-4D16-9B76-98690CE79CD0}" type="presOf" srcId="{3961C596-99E2-4147-8C79-DD5E3A01268D}" destId="{2608A23D-F233-4FB8-BAED-2070D3966683}" srcOrd="1" destOrd="0" presId="urn:microsoft.com/office/officeart/2005/8/layout/vProcess5"/>
    <dgm:cxn modelId="{28BB165A-2782-4EC6-B254-E2D2D4C9155D}" type="presOf" srcId="{5F154F41-3E80-4C91-BF16-E88554900E93}" destId="{DB2195C5-CE15-42F2-A2F4-999338B43FF0}" srcOrd="1" destOrd="0" presId="urn:microsoft.com/office/officeart/2005/8/layout/vProcess5"/>
    <dgm:cxn modelId="{6DC8BA85-8135-4584-94A1-2726F7AC4486}" type="presOf" srcId="{5F154F41-3E80-4C91-BF16-E88554900E93}" destId="{B0314CB5-007A-4CD0-8436-32CA38ECBDDE}" srcOrd="0" destOrd="0" presId="urn:microsoft.com/office/officeart/2005/8/layout/vProcess5"/>
    <dgm:cxn modelId="{7C3B50A0-4B15-4ADA-B94D-09DA3DA849DD}" type="presOf" srcId="{CC5F3A53-1485-4107-A5F6-51F6E3FB67DB}" destId="{E73751B6-FCD8-432E-AAAC-87B74FB1AA82}" srcOrd="0" destOrd="0" presId="urn:microsoft.com/office/officeart/2005/8/layout/vProcess5"/>
    <dgm:cxn modelId="{4FD224C6-51AD-4BC8-9420-6BA4FFBAB384}" type="presOf" srcId="{3961C596-99E2-4147-8C79-DD5E3A01268D}" destId="{BC88FDFD-499A-4DFD-A5C6-BB4F6A15521A}" srcOrd="0" destOrd="0" presId="urn:microsoft.com/office/officeart/2005/8/layout/vProcess5"/>
    <dgm:cxn modelId="{C95928F2-7A9A-4234-94F0-F40048A5BFAF}" type="presOf" srcId="{521764DA-3E91-4D4C-9017-CDD925E17B8D}" destId="{305EB79D-B630-4984-B249-C78672D0D2C6}" srcOrd="0" destOrd="0" presId="urn:microsoft.com/office/officeart/2005/8/layout/vProcess5"/>
    <dgm:cxn modelId="{9FC216F5-5283-4EAA-A4C3-930FD9676CA1}" srcId="{B106641D-5908-4118-A2F8-E8A1663F0CFF}" destId="{51ADA737-84DA-436B-8381-B953903B81C5}" srcOrd="3" destOrd="0" parTransId="{B2C69692-30FA-43D6-BCEB-E77F75D66AFA}" sibTransId="{4F76AD2F-B487-4B64-963C-15588EA400A9}"/>
    <dgm:cxn modelId="{C04685FC-4660-4511-A360-96BB4C1A3283}" type="presOf" srcId="{B106641D-5908-4118-A2F8-E8A1663F0CFF}" destId="{58228534-0D17-4642-88A3-F50638054CF5}" srcOrd="0" destOrd="0" presId="urn:microsoft.com/office/officeart/2005/8/layout/vProcess5"/>
    <dgm:cxn modelId="{CB8FADCB-75D1-4EA1-A134-831E59DB4ADF}" type="presParOf" srcId="{58228534-0D17-4642-88A3-F50638054CF5}" destId="{43CC2AE4-6148-494E-B085-5BE012004EFD}" srcOrd="0" destOrd="0" presId="urn:microsoft.com/office/officeart/2005/8/layout/vProcess5"/>
    <dgm:cxn modelId="{E373DFD0-49EF-46D4-B178-E025C78FA159}" type="presParOf" srcId="{58228534-0D17-4642-88A3-F50638054CF5}" destId="{BC88FDFD-499A-4DFD-A5C6-BB4F6A15521A}" srcOrd="1" destOrd="0" presId="urn:microsoft.com/office/officeart/2005/8/layout/vProcess5"/>
    <dgm:cxn modelId="{404F5C89-BD8C-4734-B6AA-E285D99ECA80}" type="presParOf" srcId="{58228534-0D17-4642-88A3-F50638054CF5}" destId="{65F09C03-ED27-4114-AB7E-A8BBD2452EA6}" srcOrd="2" destOrd="0" presId="urn:microsoft.com/office/officeart/2005/8/layout/vProcess5"/>
    <dgm:cxn modelId="{4BBCA4D8-B551-4AD8-94FD-2658ED946277}" type="presParOf" srcId="{58228534-0D17-4642-88A3-F50638054CF5}" destId="{B0314CB5-007A-4CD0-8436-32CA38ECBDDE}" srcOrd="3" destOrd="0" presId="urn:microsoft.com/office/officeart/2005/8/layout/vProcess5"/>
    <dgm:cxn modelId="{6B60A062-25EF-452A-8D7E-3FCA80063CD6}" type="presParOf" srcId="{58228534-0D17-4642-88A3-F50638054CF5}" destId="{66D8C74F-2512-49F1-B857-022B09FA0BA7}" srcOrd="4" destOrd="0" presId="urn:microsoft.com/office/officeart/2005/8/layout/vProcess5"/>
    <dgm:cxn modelId="{93441336-1615-48C1-8DF2-AA5E5C68E577}" type="presParOf" srcId="{58228534-0D17-4642-88A3-F50638054CF5}" destId="{305EB79D-B630-4984-B249-C78672D0D2C6}" srcOrd="5" destOrd="0" presId="urn:microsoft.com/office/officeart/2005/8/layout/vProcess5"/>
    <dgm:cxn modelId="{010771D6-1F6A-49C6-BE13-B635A11CD80A}" type="presParOf" srcId="{58228534-0D17-4642-88A3-F50638054CF5}" destId="{3A41D2CB-00A4-4B53-B137-3C4461AC3846}" srcOrd="6" destOrd="0" presId="urn:microsoft.com/office/officeart/2005/8/layout/vProcess5"/>
    <dgm:cxn modelId="{BAD2F1D4-6E84-4558-958A-2A22588C76B4}" type="presParOf" srcId="{58228534-0D17-4642-88A3-F50638054CF5}" destId="{E73751B6-FCD8-432E-AAAC-87B74FB1AA82}" srcOrd="7" destOrd="0" presId="urn:microsoft.com/office/officeart/2005/8/layout/vProcess5"/>
    <dgm:cxn modelId="{B093007D-C4C6-4D10-BACD-491961906681}" type="presParOf" srcId="{58228534-0D17-4642-88A3-F50638054CF5}" destId="{2608A23D-F233-4FB8-BAED-2070D3966683}" srcOrd="8" destOrd="0" presId="urn:microsoft.com/office/officeart/2005/8/layout/vProcess5"/>
    <dgm:cxn modelId="{D4D82146-C3CD-459A-8177-5091F50DB31A}" type="presParOf" srcId="{58228534-0D17-4642-88A3-F50638054CF5}" destId="{566AEDF1-633B-4BF1-AF28-A30B2FD3EAEA}" srcOrd="9" destOrd="0" presId="urn:microsoft.com/office/officeart/2005/8/layout/vProcess5"/>
    <dgm:cxn modelId="{0FB1773B-02D9-4FA5-BF6F-15B608854A8D}" type="presParOf" srcId="{58228534-0D17-4642-88A3-F50638054CF5}" destId="{DB2195C5-CE15-42F2-A2F4-999338B43FF0}" srcOrd="10" destOrd="0" presId="urn:microsoft.com/office/officeart/2005/8/layout/vProcess5"/>
    <dgm:cxn modelId="{BDAF67AF-E84C-4860-9874-11186FFA713D}" type="presParOf" srcId="{58228534-0D17-4642-88A3-F50638054CF5}" destId="{3A68314A-0C5A-4977-94AB-9F611BCB303D}"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BA497-08FF-4AB0-8C9D-D048926F0AC9}">
      <dsp:nvSpPr>
        <dsp:cNvPr id="0" name=""/>
        <dsp:cNvSpPr/>
      </dsp:nvSpPr>
      <dsp:spPr>
        <a:xfrm>
          <a:off x="0" y="0"/>
          <a:ext cx="5944033" cy="934023"/>
        </a:xfrm>
        <a:prstGeom prst="rect">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latin typeface="Arial Nova" panose="020B0504020202020204" pitchFamily="34" charset="0"/>
            </a:rPr>
            <a:t>Priority 1</a:t>
          </a:r>
          <a:r>
            <a:rPr lang="en-GB" sz="2200" b="1" kern="1200" dirty="0">
              <a:latin typeface="Arial Nova" panose="020B0504020202020204" pitchFamily="34" charset="0"/>
            </a:rPr>
            <a:t> </a:t>
          </a:r>
        </a:p>
        <a:p>
          <a:pPr marL="0" lvl="0" indent="0" algn="ctr" defTabSz="889000">
            <a:lnSpc>
              <a:spcPct val="90000"/>
            </a:lnSpc>
            <a:spcBef>
              <a:spcPct val="0"/>
            </a:spcBef>
            <a:spcAft>
              <a:spcPct val="35000"/>
            </a:spcAft>
            <a:buNone/>
          </a:pPr>
          <a:r>
            <a:rPr lang="en-GB" sz="1800" kern="1200" dirty="0">
              <a:latin typeface="Arial Nova" panose="020B0504020202020204" pitchFamily="34" charset="0"/>
            </a:rPr>
            <a:t>Strengthening effectiveness of our multi-agency practice   </a:t>
          </a:r>
        </a:p>
      </dsp:txBody>
      <dsp:txXfrm>
        <a:off x="0" y="0"/>
        <a:ext cx="5944033" cy="934023"/>
      </dsp:txXfrm>
    </dsp:sp>
    <dsp:sp modelId="{F3B4307D-C29E-4BFA-BA96-951B6149A135}">
      <dsp:nvSpPr>
        <dsp:cNvPr id="0" name=""/>
        <dsp:cNvSpPr/>
      </dsp:nvSpPr>
      <dsp:spPr>
        <a:xfrm>
          <a:off x="0" y="932935"/>
          <a:ext cx="1424953" cy="2064014"/>
        </a:xfrm>
        <a:prstGeom prst="rect">
          <a:avLst/>
        </a:prstGeom>
        <a:solidFill>
          <a:schemeClr val="tx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GB" sz="1800" b="1" kern="1200" dirty="0">
            <a:solidFill>
              <a:prstClr val="white"/>
            </a:solidFill>
            <a:latin typeface="Arial Nova" panose="020B0504020202020204" pitchFamily="34" charset="0"/>
            <a:ea typeface="+mn-ea"/>
            <a:cs typeface="+mn-cs"/>
          </a:endParaRPr>
        </a:p>
        <a:p>
          <a:pPr marL="0" lvl="0" indent="0" algn="ctr" defTabSz="800100">
            <a:lnSpc>
              <a:spcPct val="90000"/>
            </a:lnSpc>
            <a:spcBef>
              <a:spcPct val="0"/>
            </a:spcBef>
            <a:spcAft>
              <a:spcPct val="35000"/>
            </a:spcAft>
            <a:buNone/>
          </a:pPr>
          <a:endParaRPr lang="en-GB" sz="1800" b="1" kern="1200" dirty="0">
            <a:solidFill>
              <a:prstClr val="white"/>
            </a:solidFill>
            <a:latin typeface="Arial Nova" panose="020B0504020202020204" pitchFamily="34" charset="0"/>
            <a:ea typeface="+mn-ea"/>
            <a:cs typeface="+mn-cs"/>
          </a:endParaRPr>
        </a:p>
        <a:p>
          <a:pPr marL="0" lvl="0" indent="0" algn="l" defTabSz="800100">
            <a:lnSpc>
              <a:spcPct val="90000"/>
            </a:lnSpc>
            <a:spcBef>
              <a:spcPct val="0"/>
            </a:spcBef>
            <a:spcAft>
              <a:spcPts val="0"/>
            </a:spcAft>
            <a:buNone/>
          </a:pPr>
          <a:r>
            <a:rPr lang="en-GB" sz="1800" b="1" kern="1200" dirty="0">
              <a:solidFill>
                <a:prstClr val="white"/>
              </a:solidFill>
              <a:latin typeface="Arial Nova" panose="020B0504020202020204" pitchFamily="34" charset="0"/>
              <a:ea typeface="+mn-ea"/>
              <a:cs typeface="+mn-cs"/>
            </a:rPr>
            <a:t>Priority 2 </a:t>
          </a:r>
        </a:p>
        <a:p>
          <a:pPr marL="0" lvl="0" indent="0" algn="l" defTabSz="800100">
            <a:lnSpc>
              <a:spcPct val="90000"/>
            </a:lnSpc>
            <a:spcBef>
              <a:spcPct val="0"/>
            </a:spcBef>
            <a:spcAft>
              <a:spcPts val="0"/>
            </a:spcAft>
            <a:buNone/>
          </a:pPr>
          <a:r>
            <a:rPr lang="en-GB" sz="1400" kern="1200" dirty="0">
              <a:latin typeface="Arial Nova" panose="020B0504020202020204" pitchFamily="34" charset="0"/>
            </a:rPr>
            <a:t>Child Sexual Abuse: Protecting and safeguarding our children</a:t>
          </a:r>
        </a:p>
        <a:p>
          <a:pPr marL="0" lvl="0" indent="0" algn="l" defTabSz="800100">
            <a:lnSpc>
              <a:spcPct val="90000"/>
            </a:lnSpc>
            <a:spcBef>
              <a:spcPct val="0"/>
            </a:spcBef>
            <a:spcAft>
              <a:spcPts val="0"/>
            </a:spcAft>
            <a:buNone/>
          </a:pPr>
          <a:endParaRPr lang="en-GB" sz="14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4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2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2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2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200" kern="1200" dirty="0">
            <a:latin typeface="Arial Nova" panose="020B0504020202020204" pitchFamily="34" charset="0"/>
          </a:endParaRPr>
        </a:p>
        <a:p>
          <a:pPr marL="0" lvl="0" indent="0" algn="ctr" defTabSz="800100">
            <a:lnSpc>
              <a:spcPct val="90000"/>
            </a:lnSpc>
            <a:spcBef>
              <a:spcPct val="0"/>
            </a:spcBef>
            <a:spcAft>
              <a:spcPct val="35000"/>
            </a:spcAft>
            <a:buNone/>
          </a:pPr>
          <a:r>
            <a:rPr lang="en-GB" sz="1200" kern="1200" dirty="0"/>
            <a:t> </a:t>
          </a:r>
        </a:p>
      </dsp:txBody>
      <dsp:txXfrm>
        <a:off x="0" y="932935"/>
        <a:ext cx="1424953" cy="2064014"/>
      </dsp:txXfrm>
    </dsp:sp>
    <dsp:sp modelId="{D30F722B-9152-4105-8F95-E5BF96575AF8}">
      <dsp:nvSpPr>
        <dsp:cNvPr id="0" name=""/>
        <dsp:cNvSpPr/>
      </dsp:nvSpPr>
      <dsp:spPr>
        <a:xfrm>
          <a:off x="1425005" y="934023"/>
          <a:ext cx="1506324" cy="1961450"/>
        </a:xfrm>
        <a:prstGeom prst="rect">
          <a:avLst/>
        </a:prstGeom>
        <a:solidFill>
          <a:schemeClr val="tx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0"/>
            </a:spcAft>
            <a:buNone/>
          </a:pPr>
          <a:r>
            <a:rPr lang="en-GB" sz="1800" b="1" kern="1200" dirty="0">
              <a:latin typeface="Arial Nova" panose="020B0504020202020204" pitchFamily="34" charset="0"/>
            </a:rPr>
            <a:t>Priority 3</a:t>
          </a:r>
          <a:r>
            <a:rPr lang="en-GB" sz="1400" kern="1200" dirty="0">
              <a:latin typeface="Arial Nova" panose="020B0504020202020204" pitchFamily="34" charset="0"/>
            </a:rPr>
            <a:t> Tackling Child  Exploitation </a:t>
          </a:r>
        </a:p>
        <a:p>
          <a:pPr marL="0" lvl="0" indent="0" algn="ctr" defTabSz="800100">
            <a:lnSpc>
              <a:spcPct val="90000"/>
            </a:lnSpc>
            <a:spcBef>
              <a:spcPct val="0"/>
            </a:spcBef>
            <a:spcAft>
              <a:spcPts val="0"/>
            </a:spcAft>
            <a:buNone/>
          </a:pPr>
          <a:endParaRPr lang="en-GB" sz="1400" kern="1200" dirty="0">
            <a:latin typeface="Arial Nova" panose="020B0504020202020204" pitchFamily="34" charset="0"/>
          </a:endParaRPr>
        </a:p>
        <a:p>
          <a:pPr marL="0" lvl="0" indent="0" algn="ctr" defTabSz="800100">
            <a:lnSpc>
              <a:spcPct val="90000"/>
            </a:lnSpc>
            <a:spcBef>
              <a:spcPct val="0"/>
            </a:spcBef>
            <a:spcAft>
              <a:spcPts val="0"/>
            </a:spcAft>
            <a:buNone/>
          </a:pPr>
          <a:endParaRPr lang="en-GB" sz="13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3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300" kern="1200" dirty="0"/>
        </a:p>
        <a:p>
          <a:pPr marL="0" lvl="0" indent="0" algn="ctr" defTabSz="800100">
            <a:lnSpc>
              <a:spcPct val="90000"/>
            </a:lnSpc>
            <a:spcBef>
              <a:spcPct val="0"/>
            </a:spcBef>
            <a:spcAft>
              <a:spcPct val="35000"/>
            </a:spcAft>
            <a:buNone/>
          </a:pPr>
          <a:endParaRPr lang="en-GB" sz="1300" kern="1200" dirty="0"/>
        </a:p>
        <a:p>
          <a:pPr marL="0" lvl="0" indent="0" algn="ctr" defTabSz="800100">
            <a:lnSpc>
              <a:spcPct val="90000"/>
            </a:lnSpc>
            <a:spcBef>
              <a:spcPct val="0"/>
            </a:spcBef>
            <a:spcAft>
              <a:spcPct val="35000"/>
            </a:spcAft>
            <a:buNone/>
          </a:pPr>
          <a:r>
            <a:rPr lang="en-GB" sz="1300" kern="1200" dirty="0"/>
            <a:t> </a:t>
          </a:r>
        </a:p>
      </dsp:txBody>
      <dsp:txXfrm>
        <a:off x="1425005" y="934023"/>
        <a:ext cx="1506324" cy="1961450"/>
      </dsp:txXfrm>
    </dsp:sp>
    <dsp:sp modelId="{02B37041-AE24-48C4-9E70-017695944F14}">
      <dsp:nvSpPr>
        <dsp:cNvPr id="0" name=""/>
        <dsp:cNvSpPr/>
      </dsp:nvSpPr>
      <dsp:spPr>
        <a:xfrm>
          <a:off x="2931330" y="934023"/>
          <a:ext cx="1506324" cy="1961450"/>
        </a:xfrm>
        <a:prstGeom prst="rect">
          <a:avLst/>
        </a:prstGeom>
        <a:solidFill>
          <a:schemeClr val="tx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0"/>
            </a:spcAft>
            <a:buNone/>
          </a:pPr>
          <a:r>
            <a:rPr lang="en-GB" sz="1800" b="1" kern="1200" dirty="0">
              <a:latin typeface="Arial Nova" panose="020B0504020202020204" pitchFamily="34" charset="0"/>
            </a:rPr>
            <a:t>Priority 4</a:t>
          </a:r>
          <a:r>
            <a:rPr lang="en-GB" sz="1400" kern="1200" dirty="0">
              <a:latin typeface="Arial Nova" panose="020B0504020202020204" pitchFamily="34" charset="0"/>
            </a:rPr>
            <a:t> Children as victims of Domestic Abuse</a:t>
          </a:r>
        </a:p>
        <a:p>
          <a:pPr marL="0" lvl="0" indent="0" algn="ctr" defTabSz="800100">
            <a:lnSpc>
              <a:spcPct val="90000"/>
            </a:lnSpc>
            <a:spcBef>
              <a:spcPct val="0"/>
            </a:spcBef>
            <a:spcAft>
              <a:spcPts val="0"/>
            </a:spcAft>
            <a:buNone/>
          </a:pPr>
          <a:endParaRPr lang="en-GB" sz="14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300" kern="1200" dirty="0">
            <a:latin typeface="Arial Nova" panose="020B0504020202020204" pitchFamily="34" charset="0"/>
          </a:endParaRPr>
        </a:p>
        <a:p>
          <a:pPr marL="0" lvl="0" indent="0" algn="ctr" defTabSz="800100">
            <a:lnSpc>
              <a:spcPct val="90000"/>
            </a:lnSpc>
            <a:spcBef>
              <a:spcPct val="0"/>
            </a:spcBef>
            <a:spcAft>
              <a:spcPct val="35000"/>
            </a:spcAft>
            <a:buNone/>
          </a:pPr>
          <a:r>
            <a:rPr lang="en-GB" sz="1300" kern="1200" dirty="0">
              <a:latin typeface="Arial Nova" panose="020B0504020202020204" pitchFamily="34" charset="0"/>
            </a:rPr>
            <a:t> </a:t>
          </a:r>
        </a:p>
        <a:p>
          <a:pPr marL="0" lvl="0" indent="0" algn="ctr" defTabSz="800100">
            <a:lnSpc>
              <a:spcPct val="90000"/>
            </a:lnSpc>
            <a:spcBef>
              <a:spcPct val="0"/>
            </a:spcBef>
            <a:spcAft>
              <a:spcPct val="35000"/>
            </a:spcAft>
            <a:buNone/>
          </a:pPr>
          <a:endParaRPr lang="en-GB" sz="1300" kern="1200" dirty="0"/>
        </a:p>
        <a:p>
          <a:pPr marL="0" lvl="0" indent="0" algn="ctr" defTabSz="800100">
            <a:lnSpc>
              <a:spcPct val="90000"/>
            </a:lnSpc>
            <a:spcBef>
              <a:spcPct val="0"/>
            </a:spcBef>
            <a:spcAft>
              <a:spcPct val="35000"/>
            </a:spcAft>
            <a:buNone/>
          </a:pPr>
          <a:r>
            <a:rPr lang="en-GB" sz="1300" kern="1200" dirty="0"/>
            <a:t> </a:t>
          </a:r>
        </a:p>
      </dsp:txBody>
      <dsp:txXfrm>
        <a:off x="2931330" y="934023"/>
        <a:ext cx="1506324" cy="1961450"/>
      </dsp:txXfrm>
    </dsp:sp>
    <dsp:sp modelId="{D876967B-8A72-4022-9C02-E65C722ED9B8}">
      <dsp:nvSpPr>
        <dsp:cNvPr id="0" name=""/>
        <dsp:cNvSpPr/>
      </dsp:nvSpPr>
      <dsp:spPr>
        <a:xfrm>
          <a:off x="4437655" y="934023"/>
          <a:ext cx="1506324" cy="1961450"/>
        </a:xfrm>
        <a:prstGeom prst="rect">
          <a:avLst/>
        </a:prstGeom>
        <a:solidFill>
          <a:schemeClr val="tx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ts val="0"/>
            </a:spcAft>
            <a:buNone/>
          </a:pPr>
          <a:r>
            <a:rPr lang="en-GB" sz="1800" b="1" kern="1200" dirty="0">
              <a:latin typeface="Arial Nova" panose="020B0504020202020204" pitchFamily="34" charset="0"/>
            </a:rPr>
            <a:t>Priority 5 </a:t>
          </a:r>
        </a:p>
        <a:p>
          <a:pPr marL="0" lvl="0" indent="0" algn="l" defTabSz="800100">
            <a:lnSpc>
              <a:spcPct val="90000"/>
            </a:lnSpc>
            <a:spcBef>
              <a:spcPct val="0"/>
            </a:spcBef>
            <a:spcAft>
              <a:spcPts val="0"/>
            </a:spcAft>
            <a:buNone/>
          </a:pPr>
          <a:r>
            <a:rPr lang="en-GB" sz="1400" kern="1200" dirty="0">
              <a:latin typeface="Arial Nova" panose="020B0504020202020204" pitchFamily="34" charset="0"/>
            </a:rPr>
            <a:t>Children’s emotional health and wellbeing </a:t>
          </a:r>
        </a:p>
        <a:p>
          <a:pPr marL="0" lvl="0" indent="0" algn="l" defTabSz="800100">
            <a:lnSpc>
              <a:spcPct val="90000"/>
            </a:lnSpc>
            <a:spcBef>
              <a:spcPct val="0"/>
            </a:spcBef>
            <a:spcAft>
              <a:spcPts val="0"/>
            </a:spcAft>
            <a:buNone/>
          </a:pPr>
          <a:endParaRPr lang="en-GB" sz="1400" kern="1200" dirty="0">
            <a:latin typeface="Arial Nova" panose="020B0504020202020204" pitchFamily="34" charset="0"/>
          </a:endParaRPr>
        </a:p>
        <a:p>
          <a:pPr marL="0" lvl="0" indent="0" algn="ctr" defTabSz="800100">
            <a:lnSpc>
              <a:spcPct val="90000"/>
            </a:lnSpc>
            <a:spcBef>
              <a:spcPct val="0"/>
            </a:spcBef>
            <a:spcAft>
              <a:spcPts val="0"/>
            </a:spcAft>
            <a:buNone/>
          </a:pPr>
          <a:endParaRPr lang="en-GB" sz="1400" kern="1200" dirty="0">
            <a:latin typeface="Arial Nova" panose="020B0504020202020204" pitchFamily="34" charset="0"/>
          </a:endParaRPr>
        </a:p>
        <a:p>
          <a:pPr marL="0" lvl="0" indent="0" algn="ctr" defTabSz="800100">
            <a:lnSpc>
              <a:spcPct val="90000"/>
            </a:lnSpc>
            <a:spcBef>
              <a:spcPct val="0"/>
            </a:spcBef>
            <a:spcAft>
              <a:spcPts val="0"/>
            </a:spcAft>
            <a:buNone/>
          </a:pPr>
          <a:endParaRPr lang="en-GB" sz="1400" kern="1200" dirty="0">
            <a:latin typeface="Arial Nova" panose="020B0504020202020204" pitchFamily="34" charset="0"/>
          </a:endParaRPr>
        </a:p>
        <a:p>
          <a:pPr marL="0" lvl="0" indent="0" algn="ctr" defTabSz="800100">
            <a:lnSpc>
              <a:spcPct val="90000"/>
            </a:lnSpc>
            <a:spcBef>
              <a:spcPct val="0"/>
            </a:spcBef>
            <a:spcAft>
              <a:spcPts val="0"/>
            </a:spcAft>
            <a:buNone/>
          </a:pPr>
          <a:endParaRPr lang="en-GB" sz="1200" kern="1200" dirty="0">
            <a:latin typeface="Arial Nova" panose="020B0504020202020204" pitchFamily="34" charset="0"/>
          </a:endParaRPr>
        </a:p>
        <a:p>
          <a:pPr marL="0" lvl="0" indent="0" algn="ctr" defTabSz="800100">
            <a:lnSpc>
              <a:spcPct val="90000"/>
            </a:lnSpc>
            <a:spcBef>
              <a:spcPct val="0"/>
            </a:spcBef>
            <a:spcAft>
              <a:spcPct val="35000"/>
            </a:spcAft>
            <a:buNone/>
          </a:pPr>
          <a:endParaRPr lang="en-GB" sz="1200" kern="1200" dirty="0"/>
        </a:p>
        <a:p>
          <a:pPr marL="0" lvl="0" indent="0" algn="ctr" defTabSz="800100">
            <a:lnSpc>
              <a:spcPct val="90000"/>
            </a:lnSpc>
            <a:spcBef>
              <a:spcPct val="0"/>
            </a:spcBef>
            <a:spcAft>
              <a:spcPct val="35000"/>
            </a:spcAft>
            <a:buNone/>
          </a:pPr>
          <a:r>
            <a:rPr lang="en-GB" sz="1200" kern="1200" dirty="0"/>
            <a:t> </a:t>
          </a:r>
        </a:p>
      </dsp:txBody>
      <dsp:txXfrm>
        <a:off x="4437655" y="934023"/>
        <a:ext cx="1506324" cy="1961450"/>
      </dsp:txXfrm>
    </dsp:sp>
    <dsp:sp modelId="{162FAEF9-973A-4357-9BF7-FB4E09E015D2}">
      <dsp:nvSpPr>
        <dsp:cNvPr id="0" name=""/>
        <dsp:cNvSpPr/>
      </dsp:nvSpPr>
      <dsp:spPr>
        <a:xfrm>
          <a:off x="0" y="2895474"/>
          <a:ext cx="5944033" cy="217938"/>
        </a:xfrm>
        <a:prstGeom prst="rect">
          <a:avLst/>
        </a:prstGeom>
        <a:solidFill>
          <a:schemeClr val="tx2">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B8F95-F11E-484B-89B3-96572F617ABB}">
      <dsp:nvSpPr>
        <dsp:cNvPr id="0" name=""/>
        <dsp:cNvSpPr/>
      </dsp:nvSpPr>
      <dsp:spPr>
        <a:xfrm rot="5400000">
          <a:off x="2087070" y="314857"/>
          <a:ext cx="4364552" cy="3734850"/>
        </a:xfrm>
        <a:prstGeom prst="round2SameRect">
          <a:avLst/>
        </a:prstGeom>
        <a:solidFill>
          <a:schemeClr val="accent2">
            <a:alpha val="90000"/>
          </a:schemeClr>
        </a:solidFill>
        <a:ln w="12700" cap="flat" cmpd="sng" algn="ctr">
          <a:solidFill>
            <a:schemeClr val="accent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114300" algn="l" defTabSz="749808" rtl="0" eaLnBrk="1" latinLnBrk="0" hangingPunct="1">
            <a:lnSpc>
              <a:spcPct val="107000"/>
            </a:lnSpc>
            <a:spcBef>
              <a:spcPct val="0"/>
            </a:spcBef>
            <a:spcAft>
              <a:spcPts val="656"/>
            </a:spcAft>
            <a:buChar char="•"/>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Local and national data sources </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0" lvl="1" indent="-114300" algn="l" defTabSz="749808" rtl="0" eaLnBrk="1" latinLnBrk="0" hangingPunct="1">
            <a:lnSpc>
              <a:spcPct val="107000"/>
            </a:lnSpc>
            <a:spcBef>
              <a:spcPct val="0"/>
            </a:spcBef>
            <a:spcAft>
              <a:spcPts val="656"/>
            </a:spcAft>
            <a:buChar char="•"/>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Learning from local child safeguarding practice reviews and audits</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0" lvl="1" indent="-114300" algn="l" defTabSz="749808" rtl="0" eaLnBrk="1" latinLnBrk="0" hangingPunct="1">
            <a:lnSpc>
              <a:spcPct val="107000"/>
            </a:lnSpc>
            <a:spcBef>
              <a:spcPct val="0"/>
            </a:spcBef>
            <a:spcAft>
              <a:spcPts val="656"/>
            </a:spcAft>
            <a:buChar char="•"/>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National learning such as Child Safeguarding Practice Review Panel reports and briefings as well as Children’s Commissioner’s and NSPCC research</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0" lvl="1" indent="-114300" algn="l" defTabSz="749808" rtl="0" eaLnBrk="1" latinLnBrk="0" hangingPunct="1">
            <a:lnSpc>
              <a:spcPct val="107000"/>
            </a:lnSpc>
            <a:spcBef>
              <a:spcPct val="0"/>
            </a:spcBef>
            <a:spcAft>
              <a:spcPts val="656"/>
            </a:spcAft>
            <a:buChar char="•"/>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Inspection reports e.g. Ofsted Joint Targeted Inspection Reports </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0" lvl="1" indent="-114300" algn="l" defTabSz="749808" rtl="0" eaLnBrk="1" latinLnBrk="0" hangingPunct="1">
            <a:lnSpc>
              <a:spcPct val="107000"/>
            </a:lnSpc>
            <a:spcBef>
              <a:spcPct val="0"/>
            </a:spcBef>
            <a:spcAft>
              <a:spcPts val="656"/>
            </a:spcAft>
            <a:buChar char="•"/>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Implementing national guidance </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0" lvl="1" indent="-114300" algn="l" defTabSz="749808" rtl="0" eaLnBrk="1" latinLnBrk="0" hangingPunct="1">
            <a:lnSpc>
              <a:spcPct val="107000"/>
            </a:lnSpc>
            <a:spcBef>
              <a:spcPct val="0"/>
            </a:spcBef>
            <a:spcAft>
              <a:spcPts val="656"/>
            </a:spcAft>
            <a:buChar char="•"/>
          </a:pPr>
          <a:r>
            <a:rPr lang="en-GB" sz="1400" kern="1200" dirty="0">
              <a:solidFill>
                <a:schemeClr val="bg1"/>
              </a:solidFill>
              <a:latin typeface="Arial" panose="020B0604020202020204" pitchFamily="34" charset="0"/>
              <a:ea typeface="Tahoma" panose="020B0604030504040204" pitchFamily="34" charset="0"/>
              <a:cs typeface="Arial" panose="020B0604020202020204" pitchFamily="34" charset="0"/>
            </a:rPr>
            <a:t>Changes to legislation and policy</a:t>
          </a:r>
          <a:endPar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marL="0" lvl="1" indent="-114300" algn="l" defTabSz="749808" rtl="0" eaLnBrk="1" latinLnBrk="0" hangingPunct="1">
            <a:lnSpc>
              <a:spcPct val="107000"/>
            </a:lnSpc>
            <a:spcBef>
              <a:spcPct val="0"/>
            </a:spcBef>
            <a:spcAft>
              <a:spcPts val="656"/>
            </a:spcAft>
            <a:buChar char="•"/>
          </a:pPr>
          <a:r>
            <a:rPr lang="en-US" sz="1400" kern="1200" dirty="0">
              <a:solidFill>
                <a:schemeClr val="bg1"/>
              </a:solidFill>
              <a:latin typeface="Arial" panose="020B0604020202020204" pitchFamily="34" charset="0"/>
              <a:ea typeface="Tahoma" panose="020B0604030504040204" pitchFamily="34" charset="0"/>
              <a:cs typeface="Arial" panose="020B0604020202020204" pitchFamily="34" charset="0"/>
            </a:rPr>
            <a:t>A good understanding of ‘what good looks like’ and the actions we need to take to achieve this. </a:t>
          </a:r>
        </a:p>
      </dsp:txBody>
      <dsp:txXfrm rot="-5400000">
        <a:off x="2401921" y="182326"/>
        <a:ext cx="3552530" cy="3999912"/>
      </dsp:txXfrm>
    </dsp:sp>
    <dsp:sp modelId="{074DBA3B-64AD-4EA7-A533-1D6A27EFB687}">
      <dsp:nvSpPr>
        <dsp:cNvPr id="0" name=""/>
        <dsp:cNvSpPr/>
      </dsp:nvSpPr>
      <dsp:spPr>
        <a:xfrm>
          <a:off x="0" y="0"/>
          <a:ext cx="2207080" cy="4360296"/>
        </a:xfrm>
        <a:prstGeom prst="roundRect">
          <a:avLst/>
        </a:prstGeom>
        <a:solidFill>
          <a:schemeClr val="tx2">
            <a:lumMod val="60000"/>
            <a:lumOff val="40000"/>
          </a:schemeClr>
        </a:solidFill>
        <a:ln w="12700" cap="flat" cmpd="sng" algn="ctr">
          <a:solidFill>
            <a:schemeClr val="tx2">
              <a:lumMod val="60000"/>
              <a:lum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marL="0" lvl="0" indent="0" algn="l" defTabSz="1377950">
            <a:lnSpc>
              <a:spcPct val="90000"/>
            </a:lnSpc>
            <a:spcBef>
              <a:spcPct val="0"/>
            </a:spcBef>
            <a:spcAft>
              <a:spcPct val="35000"/>
            </a:spcAft>
            <a:buNone/>
          </a:pPr>
          <a:r>
            <a:rPr lang="en-GB" sz="3100" kern="1200" dirty="0">
              <a:latin typeface="Arial" panose="020B0604020202020204" pitchFamily="34" charset="0"/>
              <a:cs typeface="Arial" panose="020B0604020202020204" pitchFamily="34" charset="0"/>
            </a:rPr>
            <a:t>The WSSCP’s 2023-26 Business Plan priorities are informed by: </a:t>
          </a:r>
          <a:endParaRPr lang="en-US" sz="3100" kern="1200" dirty="0">
            <a:latin typeface="Arial" panose="020B0604020202020204" pitchFamily="34" charset="0"/>
            <a:cs typeface="Arial" panose="020B0604020202020204" pitchFamily="34" charset="0"/>
          </a:endParaRPr>
        </a:p>
      </dsp:txBody>
      <dsp:txXfrm>
        <a:off x="107741" y="107741"/>
        <a:ext cx="1991598" cy="41448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88FDFD-499A-4DFD-A5C6-BB4F6A15521A}">
      <dsp:nvSpPr>
        <dsp:cNvPr id="0" name=""/>
        <dsp:cNvSpPr/>
      </dsp:nvSpPr>
      <dsp:spPr>
        <a:xfrm>
          <a:off x="0" y="0"/>
          <a:ext cx="5204584" cy="771715"/>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Promoting a culture of continuous learning </a:t>
          </a:r>
          <a:r>
            <a:rPr lang="en-GB" sz="1200" kern="1200" dirty="0">
              <a:latin typeface="Arial" panose="020B0604020202020204" pitchFamily="34" charset="0"/>
              <a:cs typeface="Arial" panose="020B0604020202020204" pitchFamily="34" charset="0"/>
            </a:rPr>
            <a:t>- the partnership will</a:t>
          </a:r>
          <a:r>
            <a:rPr lang="en-GB" sz="1200" b="1" kern="1200" dirty="0">
              <a:latin typeface="Arial" panose="020B0604020202020204" pitchFamily="34" charset="0"/>
              <a:cs typeface="Arial" panose="020B0604020202020204" pitchFamily="34" charset="0"/>
            </a:rPr>
            <a:t> </a:t>
          </a:r>
          <a:r>
            <a:rPr lang="en-GB" sz="1200" kern="1200" dirty="0">
              <a:latin typeface="Arial" panose="020B0604020202020204" pitchFamily="34" charset="0"/>
              <a:cs typeface="Arial" panose="020B0604020202020204" pitchFamily="34" charset="0"/>
            </a:rPr>
            <a:t>create the environment for learning, recognising the way systems influence each other and the benefits of working together rather than in individual agencies. </a:t>
          </a:r>
          <a:endParaRPr lang="en-US" sz="1200" kern="1200" dirty="0">
            <a:latin typeface="Arial" panose="020B0604020202020204" pitchFamily="34" charset="0"/>
            <a:cs typeface="Arial" panose="020B0604020202020204" pitchFamily="34" charset="0"/>
          </a:endParaRPr>
        </a:p>
      </dsp:txBody>
      <dsp:txXfrm>
        <a:off x="22603" y="22603"/>
        <a:ext cx="4306632" cy="726509"/>
      </dsp:txXfrm>
    </dsp:sp>
    <dsp:sp modelId="{65F09C03-ED27-4114-AB7E-A8BBD2452EA6}">
      <dsp:nvSpPr>
        <dsp:cNvPr id="0" name=""/>
        <dsp:cNvSpPr/>
      </dsp:nvSpPr>
      <dsp:spPr>
        <a:xfrm>
          <a:off x="435883" y="912027"/>
          <a:ext cx="5204584" cy="771715"/>
        </a:xfrm>
        <a:prstGeom prst="roundRect">
          <a:avLst>
            <a:gd name="adj" fmla="val 10000"/>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High support high challenge </a:t>
          </a:r>
          <a:r>
            <a:rPr lang="en-GB" sz="1200" kern="1200" dirty="0">
              <a:latin typeface="Arial" panose="020B0604020202020204" pitchFamily="34" charset="0"/>
              <a:cs typeface="Arial" panose="020B0604020202020204" pitchFamily="34" charset="0"/>
            </a:rPr>
            <a:t>- the partnership will promote a culture of high support and high challenge to develop working environments where growth and learning is accelerated. </a:t>
          </a:r>
          <a:endParaRPr lang="en-US" sz="1200" kern="1200" dirty="0">
            <a:latin typeface="Arial" panose="020B0604020202020204" pitchFamily="34" charset="0"/>
            <a:cs typeface="Arial" panose="020B0604020202020204" pitchFamily="34" charset="0"/>
          </a:endParaRPr>
        </a:p>
      </dsp:txBody>
      <dsp:txXfrm>
        <a:off x="458486" y="934630"/>
        <a:ext cx="4221879" cy="726509"/>
      </dsp:txXfrm>
    </dsp:sp>
    <dsp:sp modelId="{B0314CB5-007A-4CD0-8436-32CA38ECBDDE}">
      <dsp:nvSpPr>
        <dsp:cNvPr id="0" name=""/>
        <dsp:cNvSpPr/>
      </dsp:nvSpPr>
      <dsp:spPr>
        <a:xfrm>
          <a:off x="865262" y="1824054"/>
          <a:ext cx="5204584" cy="771715"/>
        </a:xfrm>
        <a:prstGeom prst="roundRect">
          <a:avLst>
            <a:gd name="adj" fmla="val 10000"/>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Child Centred Practice </a:t>
          </a:r>
          <a:r>
            <a:rPr lang="en-GB" sz="1200" kern="1200" dirty="0">
              <a:latin typeface="Arial" panose="020B0604020202020204" pitchFamily="34" charset="0"/>
              <a:cs typeface="Arial" panose="020B0604020202020204" pitchFamily="34" charset="0"/>
            </a:rPr>
            <a:t>- the partnership will ensure that children and young people have opportunities to participate and collaborate in the work of the Partnership and that the voice of children is embedded in multi-agency practice. </a:t>
          </a:r>
          <a:endParaRPr lang="en-US" sz="1200" kern="1200" dirty="0">
            <a:latin typeface="Arial" panose="020B0604020202020204" pitchFamily="34" charset="0"/>
            <a:cs typeface="Arial" panose="020B0604020202020204" pitchFamily="34" charset="0"/>
          </a:endParaRPr>
        </a:p>
      </dsp:txBody>
      <dsp:txXfrm>
        <a:off x="887865" y="1846657"/>
        <a:ext cx="4228384" cy="726509"/>
      </dsp:txXfrm>
    </dsp:sp>
    <dsp:sp modelId="{66D8C74F-2512-49F1-B857-022B09FA0BA7}">
      <dsp:nvSpPr>
        <dsp:cNvPr id="0" name=""/>
        <dsp:cNvSpPr/>
      </dsp:nvSpPr>
      <dsp:spPr>
        <a:xfrm>
          <a:off x="1301146" y="2736081"/>
          <a:ext cx="5204584" cy="771715"/>
        </a:xfrm>
        <a:prstGeom prst="roundRect">
          <a:avLst>
            <a:gd name="adj" fmla="val 10000"/>
          </a:avLst>
        </a:prstGeom>
        <a:solidFill>
          <a:schemeClr val="tx2">
            <a:lumMod val="60000"/>
            <a:lumOff val="40000"/>
          </a:schemeClr>
        </a:solidFill>
        <a:ln w="12700" cap="flat" cmpd="sng" algn="ctr">
          <a:solidFill>
            <a:schemeClr val="tx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GB" sz="1200" b="1" kern="1200" dirty="0">
              <a:latin typeface="Arial" panose="020B0604020202020204" pitchFamily="34" charset="0"/>
              <a:cs typeface="Arial" panose="020B0604020202020204" pitchFamily="34" charset="0"/>
            </a:rPr>
            <a:t>Working in this way </a:t>
          </a:r>
          <a:r>
            <a:rPr lang="en-GB" sz="1200" kern="1200" dirty="0">
              <a:latin typeface="Arial" panose="020B0604020202020204" pitchFamily="34" charset="0"/>
              <a:cs typeface="Arial" panose="020B0604020202020204" pitchFamily="34" charset="0"/>
            </a:rPr>
            <a:t>we will ensure our core safeguarding practice is of high quality, responsive to the needs of our communities and improves outcomes for children and families in West Sussex. </a:t>
          </a:r>
          <a:endParaRPr lang="en-US" sz="1200" kern="1200" dirty="0">
            <a:latin typeface="Arial" panose="020B0604020202020204" pitchFamily="34" charset="0"/>
            <a:cs typeface="Arial" panose="020B0604020202020204" pitchFamily="34" charset="0"/>
          </a:endParaRPr>
        </a:p>
      </dsp:txBody>
      <dsp:txXfrm>
        <a:off x="1323749" y="2758684"/>
        <a:ext cx="4221879" cy="726509"/>
      </dsp:txXfrm>
    </dsp:sp>
    <dsp:sp modelId="{305EB79D-B630-4984-B249-C78672D0D2C6}">
      <dsp:nvSpPr>
        <dsp:cNvPr id="0" name=""/>
        <dsp:cNvSpPr/>
      </dsp:nvSpPr>
      <dsp:spPr>
        <a:xfrm>
          <a:off x="4702969" y="591063"/>
          <a:ext cx="501614" cy="50161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4815832" y="591063"/>
        <a:ext cx="275888" cy="377465"/>
      </dsp:txXfrm>
    </dsp:sp>
    <dsp:sp modelId="{3A41D2CB-00A4-4B53-B137-3C4461AC3846}">
      <dsp:nvSpPr>
        <dsp:cNvPr id="0" name=""/>
        <dsp:cNvSpPr/>
      </dsp:nvSpPr>
      <dsp:spPr>
        <a:xfrm>
          <a:off x="5138852" y="1503091"/>
          <a:ext cx="501614" cy="50161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251715" y="1503091"/>
        <a:ext cx="275888" cy="377465"/>
      </dsp:txXfrm>
    </dsp:sp>
    <dsp:sp modelId="{E73751B6-FCD8-432E-AAAC-87B74FB1AA82}">
      <dsp:nvSpPr>
        <dsp:cNvPr id="0" name=""/>
        <dsp:cNvSpPr/>
      </dsp:nvSpPr>
      <dsp:spPr>
        <a:xfrm>
          <a:off x="5568231" y="2415118"/>
          <a:ext cx="501614" cy="50161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5681094" y="2415118"/>
        <a:ext cx="275888" cy="377465"/>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1EB7E-8A27-48C5-B8CD-F07A8FA508A5}" type="datetimeFigureOut">
              <a:rPr lang="en-GB" smtClean="0"/>
              <a:t>09/04/2024</a:t>
            </a:fld>
            <a:endParaRPr lang="en-GB" dirty="0"/>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F7F30A-6BC6-44F2-A882-51A14AF138CA}" type="slidenum">
              <a:rPr lang="en-GB" smtClean="0"/>
              <a:t>‹#›</a:t>
            </a:fld>
            <a:endParaRPr lang="en-GB" dirty="0"/>
          </a:p>
        </p:txBody>
      </p:sp>
    </p:spTree>
    <p:extLst>
      <p:ext uri="{BB962C8B-B14F-4D97-AF65-F5344CB8AC3E}">
        <p14:creationId xmlns:p14="http://schemas.microsoft.com/office/powerpoint/2010/main" val="23653309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7F30A-6BC6-44F2-A882-51A14AF138CA}" type="slidenum">
              <a:rPr lang="en-GB" smtClean="0"/>
              <a:t>1</a:t>
            </a:fld>
            <a:endParaRPr lang="en-GB" dirty="0"/>
          </a:p>
        </p:txBody>
      </p:sp>
    </p:spTree>
    <p:extLst>
      <p:ext uri="{BB962C8B-B14F-4D97-AF65-F5344CB8AC3E}">
        <p14:creationId xmlns:p14="http://schemas.microsoft.com/office/powerpoint/2010/main" val="2209387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7F30A-6BC6-44F2-A882-51A14AF138CA}" type="slidenum">
              <a:rPr lang="en-GB" smtClean="0"/>
              <a:t>3</a:t>
            </a:fld>
            <a:endParaRPr lang="en-GB" dirty="0"/>
          </a:p>
        </p:txBody>
      </p:sp>
    </p:spTree>
    <p:extLst>
      <p:ext uri="{BB962C8B-B14F-4D97-AF65-F5344CB8AC3E}">
        <p14:creationId xmlns:p14="http://schemas.microsoft.com/office/powerpoint/2010/main" val="178133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7F30A-6BC6-44F2-A882-51A14AF138CA}" type="slidenum">
              <a:rPr lang="en-GB" smtClean="0"/>
              <a:t>4</a:t>
            </a:fld>
            <a:endParaRPr lang="en-GB" dirty="0"/>
          </a:p>
        </p:txBody>
      </p:sp>
    </p:spTree>
    <p:extLst>
      <p:ext uri="{BB962C8B-B14F-4D97-AF65-F5344CB8AC3E}">
        <p14:creationId xmlns:p14="http://schemas.microsoft.com/office/powerpoint/2010/main" val="235862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7F30A-6BC6-44F2-A882-51A14AF138CA}" type="slidenum">
              <a:rPr lang="en-GB" smtClean="0"/>
              <a:t>5</a:t>
            </a:fld>
            <a:endParaRPr lang="en-GB" dirty="0"/>
          </a:p>
        </p:txBody>
      </p:sp>
    </p:spTree>
    <p:extLst>
      <p:ext uri="{BB962C8B-B14F-4D97-AF65-F5344CB8AC3E}">
        <p14:creationId xmlns:p14="http://schemas.microsoft.com/office/powerpoint/2010/main" val="7617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7F30A-6BC6-44F2-A882-51A14AF138CA}" type="slidenum">
              <a:rPr lang="en-GB" smtClean="0"/>
              <a:t>6</a:t>
            </a:fld>
            <a:endParaRPr lang="en-GB" dirty="0"/>
          </a:p>
        </p:txBody>
      </p:sp>
    </p:spTree>
    <p:extLst>
      <p:ext uri="{BB962C8B-B14F-4D97-AF65-F5344CB8AC3E}">
        <p14:creationId xmlns:p14="http://schemas.microsoft.com/office/powerpoint/2010/main" val="847978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7F30A-6BC6-44F2-A882-51A14AF138CA}" type="slidenum">
              <a:rPr lang="en-GB" smtClean="0"/>
              <a:t>7</a:t>
            </a:fld>
            <a:endParaRPr lang="en-GB" dirty="0"/>
          </a:p>
        </p:txBody>
      </p:sp>
    </p:spTree>
    <p:extLst>
      <p:ext uri="{BB962C8B-B14F-4D97-AF65-F5344CB8AC3E}">
        <p14:creationId xmlns:p14="http://schemas.microsoft.com/office/powerpoint/2010/main" val="118676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7F30A-6BC6-44F2-A882-51A14AF138CA}" type="slidenum">
              <a:rPr lang="en-GB" smtClean="0"/>
              <a:t>10</a:t>
            </a:fld>
            <a:endParaRPr lang="en-GB" dirty="0"/>
          </a:p>
        </p:txBody>
      </p:sp>
    </p:spTree>
    <p:extLst>
      <p:ext uri="{BB962C8B-B14F-4D97-AF65-F5344CB8AC3E}">
        <p14:creationId xmlns:p14="http://schemas.microsoft.com/office/powerpoint/2010/main" val="1933336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8A31-67A6-593F-800B-C470E7689212}"/>
              </a:ext>
            </a:extLst>
          </p:cNvPr>
          <p:cNvSpPr>
            <a:spLocks noGrp="1"/>
          </p:cNvSpPr>
          <p:nvPr>
            <p:ph type="ctrTitle"/>
          </p:nvPr>
        </p:nvSpPr>
        <p:spPr>
          <a:xfrm>
            <a:off x="857250" y="1621191"/>
            <a:ext cx="5143500" cy="3448756"/>
          </a:xfrm>
        </p:spPr>
        <p:txBody>
          <a:bodyPr anchor="b"/>
          <a:lstStyle>
            <a:lvl1pPr algn="ctr">
              <a:defRPr sz="3375"/>
            </a:lvl1pPr>
          </a:lstStyle>
          <a:p>
            <a:r>
              <a:rPr lang="en-US"/>
              <a:t>Click to edit Master title style</a:t>
            </a:r>
            <a:endParaRPr lang="en-GB"/>
          </a:p>
        </p:txBody>
      </p:sp>
      <p:sp>
        <p:nvSpPr>
          <p:cNvPr id="3" name="Subtitle 2">
            <a:extLst>
              <a:ext uri="{FF2B5EF4-FFF2-40B4-BE49-F238E27FC236}">
                <a16:creationId xmlns:a16="http://schemas.microsoft.com/office/drawing/2014/main" id="{60862688-8CB4-8025-AF53-C0B9C299A43E}"/>
              </a:ext>
            </a:extLst>
          </p:cNvPr>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432C5A-A1EA-318F-4AE6-7FF6E0FA7F59}"/>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5" name="Footer Placeholder 4">
            <a:extLst>
              <a:ext uri="{FF2B5EF4-FFF2-40B4-BE49-F238E27FC236}">
                <a16:creationId xmlns:a16="http://schemas.microsoft.com/office/drawing/2014/main" id="{B51E5151-324F-55D2-5BD5-E3877372BFA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CE391A5-B059-25A9-74F2-03EFC7F1E2A9}"/>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7330025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E146-548A-E692-8E8F-98EA2C449C4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D030A81-0FC5-7CE7-405C-9B6F13CA51E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8AA2B6-3AFB-9BC4-2ACF-4195749CEFAC}"/>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5" name="Footer Placeholder 4">
            <a:extLst>
              <a:ext uri="{FF2B5EF4-FFF2-40B4-BE49-F238E27FC236}">
                <a16:creationId xmlns:a16="http://schemas.microsoft.com/office/drawing/2014/main" id="{67FAE876-1C71-79F5-CB31-80E1FBA9D29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D02E7C1-75C0-0C9E-4BA3-770036B5C0E9}"/>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661889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09E0DE-80C5-FBA7-A6BC-F2A35EA96FBA}"/>
              </a:ext>
            </a:extLst>
          </p:cNvPr>
          <p:cNvSpPr>
            <a:spLocks noGrp="1"/>
          </p:cNvSpPr>
          <p:nvPr>
            <p:ph type="title" orient="vert"/>
          </p:nvPr>
        </p:nvSpPr>
        <p:spPr>
          <a:xfrm>
            <a:off x="4907757" y="527403"/>
            <a:ext cx="1478756" cy="8394877"/>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9108C8-436A-085E-5CD5-923E6C42D0CA}"/>
              </a:ext>
            </a:extLst>
          </p:cNvPr>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267B32-330F-59A7-A552-ADFC64F71411}"/>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5" name="Footer Placeholder 4">
            <a:extLst>
              <a:ext uri="{FF2B5EF4-FFF2-40B4-BE49-F238E27FC236}">
                <a16:creationId xmlns:a16="http://schemas.microsoft.com/office/drawing/2014/main" id="{6466BA58-7D4B-E0D3-B177-4C7C7C48139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0672481-0A75-A0CE-6C3A-8AF9424282C7}"/>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2081983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10682-5209-8262-DD0C-7B670C5453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E0FEDB-F681-B410-BAB4-4CA276740F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A0217A-F476-0866-69E6-10FFA33E7674}"/>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5" name="Footer Placeholder 4">
            <a:extLst>
              <a:ext uri="{FF2B5EF4-FFF2-40B4-BE49-F238E27FC236}">
                <a16:creationId xmlns:a16="http://schemas.microsoft.com/office/drawing/2014/main" id="{CD777164-3254-42AD-788D-DC5987FCADF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C69F0A3-6590-4D20-AF7B-14340673E583}"/>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1319425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DC396-7666-83A2-D464-476C6A0CF639}"/>
              </a:ext>
            </a:extLst>
          </p:cNvPr>
          <p:cNvSpPr>
            <a:spLocks noGrp="1"/>
          </p:cNvSpPr>
          <p:nvPr>
            <p:ph type="title"/>
          </p:nvPr>
        </p:nvSpPr>
        <p:spPr>
          <a:xfrm>
            <a:off x="467916" y="2469624"/>
            <a:ext cx="5915025" cy="4120620"/>
          </a:xfrm>
        </p:spPr>
        <p:txBody>
          <a:bodyPr anchor="b"/>
          <a:lstStyle>
            <a:lvl1pPr>
              <a:defRPr sz="3375"/>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1ED7AF-EF0C-BC0C-43B3-84EF9B5E5B27}"/>
              </a:ext>
            </a:extLst>
          </p:cNvPr>
          <p:cNvSpPr>
            <a:spLocks noGrp="1"/>
          </p:cNvSpPr>
          <p:nvPr>
            <p:ph type="body" idx="1"/>
          </p:nvPr>
        </p:nvSpPr>
        <p:spPr>
          <a:xfrm>
            <a:off x="467916" y="6629226"/>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9E9D11-5AF3-0A7C-8979-2F5A5997D8B9}"/>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5" name="Footer Placeholder 4">
            <a:extLst>
              <a:ext uri="{FF2B5EF4-FFF2-40B4-BE49-F238E27FC236}">
                <a16:creationId xmlns:a16="http://schemas.microsoft.com/office/drawing/2014/main" id="{EAA9B152-46D5-99A1-22F2-DF93B9E983C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E4F3A2A-40D3-39D5-BBA8-86BEFD8A8A26}"/>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994648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16ABB-A30D-0576-0643-C1892875480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DE7299-88D0-9A80-1280-BF0411424551}"/>
              </a:ext>
            </a:extLst>
          </p:cNvPr>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D13B6D-B22B-CA72-B210-0CC4F0DA83C4}"/>
              </a:ext>
            </a:extLst>
          </p:cNvPr>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5442648-7563-3E42-43BE-89CA51C42871}"/>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6" name="Footer Placeholder 5">
            <a:extLst>
              <a:ext uri="{FF2B5EF4-FFF2-40B4-BE49-F238E27FC236}">
                <a16:creationId xmlns:a16="http://schemas.microsoft.com/office/drawing/2014/main" id="{04F01BCB-3F3B-3521-BA0D-3C334F9C6CB7}"/>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C5BC5BA-530A-D4EF-7278-D0A75F3F0C27}"/>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1251578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F0EA-CB92-54E6-60EC-CA4780B36363}"/>
              </a:ext>
            </a:extLst>
          </p:cNvPr>
          <p:cNvSpPr>
            <a:spLocks noGrp="1"/>
          </p:cNvSpPr>
          <p:nvPr>
            <p:ph type="title"/>
          </p:nvPr>
        </p:nvSpPr>
        <p:spPr>
          <a:xfrm>
            <a:off x="472381" y="527405"/>
            <a:ext cx="5915025" cy="191470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B0EBF-8B6D-614E-64E7-924144521C5C}"/>
              </a:ext>
            </a:extLst>
          </p:cNvPr>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a:extLst>
              <a:ext uri="{FF2B5EF4-FFF2-40B4-BE49-F238E27FC236}">
                <a16:creationId xmlns:a16="http://schemas.microsoft.com/office/drawing/2014/main" id="{B00F3847-E1CE-B908-111E-EFD5BEA283DC}"/>
              </a:ext>
            </a:extLst>
          </p:cNvPr>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A73865-F096-74B4-6512-C99695E46477}"/>
              </a:ext>
            </a:extLst>
          </p:cNvPr>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a:extLst>
              <a:ext uri="{FF2B5EF4-FFF2-40B4-BE49-F238E27FC236}">
                <a16:creationId xmlns:a16="http://schemas.microsoft.com/office/drawing/2014/main" id="{24C3B20D-CB57-AB6D-C516-C571D2BCCFAF}"/>
              </a:ext>
            </a:extLst>
          </p:cNvPr>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753C78-0CB3-70AF-5A07-2E03DDC6F39F}"/>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8" name="Footer Placeholder 7">
            <a:extLst>
              <a:ext uri="{FF2B5EF4-FFF2-40B4-BE49-F238E27FC236}">
                <a16:creationId xmlns:a16="http://schemas.microsoft.com/office/drawing/2014/main" id="{76AA34A3-459D-C8F6-D5A6-FDDA800807D6}"/>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F515F544-B85E-EC6C-1D7E-3F95984FBE98}"/>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34381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64E60-40A5-E74D-C2E1-0C69EF1B4B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E9AFAB-349A-F7E5-6929-39D8914495D0}"/>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4" name="Footer Placeholder 3">
            <a:extLst>
              <a:ext uri="{FF2B5EF4-FFF2-40B4-BE49-F238E27FC236}">
                <a16:creationId xmlns:a16="http://schemas.microsoft.com/office/drawing/2014/main" id="{BCDC7DFE-FE9D-7BED-C4D5-D867CFF099E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1E839DA-C2E5-D2A1-8E96-A1B0ECC90873}"/>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259237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05A102-918D-E40D-A13E-E314710ED81B}"/>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3" name="Footer Placeholder 2">
            <a:extLst>
              <a:ext uri="{FF2B5EF4-FFF2-40B4-BE49-F238E27FC236}">
                <a16:creationId xmlns:a16="http://schemas.microsoft.com/office/drawing/2014/main" id="{B7C0492F-96FE-FACD-AF66-6E20E11AA9E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F74CF03-470F-CF65-E31A-18BEB513E354}"/>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1063898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AF06-6FB8-0420-124C-8056F29269DC}"/>
              </a:ext>
            </a:extLst>
          </p:cNvPr>
          <p:cNvSpPr>
            <a:spLocks noGrp="1"/>
          </p:cNvSpPr>
          <p:nvPr>
            <p:ph type="title"/>
          </p:nvPr>
        </p:nvSpPr>
        <p:spPr>
          <a:xfrm>
            <a:off x="472381" y="660400"/>
            <a:ext cx="2211884" cy="2311400"/>
          </a:xfrm>
        </p:spPr>
        <p:txBody>
          <a:bodyPr anchor="b"/>
          <a:lstStyle>
            <a:lvl1pPr>
              <a:defRPr sz="1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A87D15-75CD-011B-965C-C44DA5B0DFAE}"/>
              </a:ext>
            </a:extLst>
          </p:cNvPr>
          <p:cNvSpPr>
            <a:spLocks noGrp="1"/>
          </p:cNvSpPr>
          <p:nvPr>
            <p:ph idx="1"/>
          </p:nvPr>
        </p:nvSpPr>
        <p:spPr>
          <a:xfrm>
            <a:off x="2915543" y="1426283"/>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087679-0963-1094-B086-5AE9C41BE75B}"/>
              </a:ext>
            </a:extLst>
          </p:cNvPr>
          <p:cNvSpPr>
            <a:spLocks noGrp="1"/>
          </p:cNvSpPr>
          <p:nvPr>
            <p:ph type="body" sz="half" idx="2"/>
          </p:nvPr>
        </p:nvSpPr>
        <p:spPr>
          <a:xfrm>
            <a:off x="472381" y="2971800"/>
            <a:ext cx="2211884"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52E5AA49-CB03-ED82-60CB-25118D3685BB}"/>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6" name="Footer Placeholder 5">
            <a:extLst>
              <a:ext uri="{FF2B5EF4-FFF2-40B4-BE49-F238E27FC236}">
                <a16:creationId xmlns:a16="http://schemas.microsoft.com/office/drawing/2014/main" id="{1FB1FE82-0C71-8E1F-3079-E8BDFD40A4D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B62B1E7C-79B0-1870-E812-ADDC0600F971}"/>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319418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D03BF-32EC-80D9-4592-D9EAAA8CCA92}"/>
              </a:ext>
            </a:extLst>
          </p:cNvPr>
          <p:cNvSpPr>
            <a:spLocks noGrp="1"/>
          </p:cNvSpPr>
          <p:nvPr>
            <p:ph type="title"/>
          </p:nvPr>
        </p:nvSpPr>
        <p:spPr>
          <a:xfrm>
            <a:off x="472381" y="660400"/>
            <a:ext cx="2211884" cy="2311400"/>
          </a:xfrm>
        </p:spPr>
        <p:txBody>
          <a:bodyPr anchor="b"/>
          <a:lstStyle>
            <a:lvl1pPr>
              <a:defRPr sz="18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8730B7-0FD3-0052-C398-AC528D301E35}"/>
              </a:ext>
            </a:extLst>
          </p:cNvPr>
          <p:cNvSpPr>
            <a:spLocks noGrp="1"/>
          </p:cNvSpPr>
          <p:nvPr>
            <p:ph type="pic" idx="1"/>
          </p:nvPr>
        </p:nvSpPr>
        <p:spPr>
          <a:xfrm>
            <a:off x="2915543" y="1426283"/>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GB" dirty="0"/>
          </a:p>
        </p:txBody>
      </p:sp>
      <p:sp>
        <p:nvSpPr>
          <p:cNvPr id="4" name="Text Placeholder 3">
            <a:extLst>
              <a:ext uri="{FF2B5EF4-FFF2-40B4-BE49-F238E27FC236}">
                <a16:creationId xmlns:a16="http://schemas.microsoft.com/office/drawing/2014/main" id="{74A80A5D-2AF6-9EF9-706D-13FDF9E1A1EB}"/>
              </a:ext>
            </a:extLst>
          </p:cNvPr>
          <p:cNvSpPr>
            <a:spLocks noGrp="1"/>
          </p:cNvSpPr>
          <p:nvPr>
            <p:ph type="body" sz="half" idx="2"/>
          </p:nvPr>
        </p:nvSpPr>
        <p:spPr>
          <a:xfrm>
            <a:off x="472381" y="2971800"/>
            <a:ext cx="2211884"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a:extLst>
              <a:ext uri="{FF2B5EF4-FFF2-40B4-BE49-F238E27FC236}">
                <a16:creationId xmlns:a16="http://schemas.microsoft.com/office/drawing/2014/main" id="{7366E751-6AC7-5F00-C931-DF094E7C36A4}"/>
              </a:ext>
            </a:extLst>
          </p:cNvPr>
          <p:cNvSpPr>
            <a:spLocks noGrp="1"/>
          </p:cNvSpPr>
          <p:nvPr>
            <p:ph type="dt" sz="half" idx="10"/>
          </p:nvPr>
        </p:nvSpPr>
        <p:spPr/>
        <p:txBody>
          <a:bodyPr/>
          <a:lstStyle/>
          <a:p>
            <a:fld id="{0DB5A92B-7162-47E0-9B36-82B0E99F7D9E}" type="datetimeFigureOut">
              <a:rPr lang="en-GB" smtClean="0"/>
              <a:t>09/04/2024</a:t>
            </a:fld>
            <a:endParaRPr lang="en-GB" dirty="0"/>
          </a:p>
        </p:txBody>
      </p:sp>
      <p:sp>
        <p:nvSpPr>
          <p:cNvPr id="6" name="Footer Placeholder 5">
            <a:extLst>
              <a:ext uri="{FF2B5EF4-FFF2-40B4-BE49-F238E27FC236}">
                <a16:creationId xmlns:a16="http://schemas.microsoft.com/office/drawing/2014/main" id="{06CCB92F-6EA3-FE8A-957F-D889D414B7C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65FB199-40C0-2BCB-10C5-3CD11AA236B8}"/>
              </a:ext>
            </a:extLst>
          </p:cNvPr>
          <p:cNvSpPr>
            <a:spLocks noGrp="1"/>
          </p:cNvSpPr>
          <p:nvPr>
            <p:ph type="sldNum" sz="quarter" idx="12"/>
          </p:nvPr>
        </p:nvSpPr>
        <p:spPr/>
        <p:txBody>
          <a:bodyPr/>
          <a:lstStyle/>
          <a:p>
            <a:fld id="{F1D16288-7EF6-4DA0-B480-0EEAB1394576}" type="slidenum">
              <a:rPr lang="en-GB" smtClean="0"/>
              <a:t>‹#›</a:t>
            </a:fld>
            <a:endParaRPr lang="en-GB" dirty="0"/>
          </a:p>
        </p:txBody>
      </p:sp>
    </p:spTree>
    <p:extLst>
      <p:ext uri="{BB962C8B-B14F-4D97-AF65-F5344CB8AC3E}">
        <p14:creationId xmlns:p14="http://schemas.microsoft.com/office/powerpoint/2010/main" val="2345036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5F3F87-0389-5C6F-F16C-953F9D0B4A12}"/>
              </a:ext>
            </a:extLst>
          </p:cNvPr>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73134-DEFD-D10C-6EF5-0EFFFD926B8F}"/>
              </a:ext>
            </a:extLst>
          </p:cNvPr>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44BDEE-DE87-93E8-E8F5-20F414086443}"/>
              </a:ext>
            </a:extLst>
          </p:cNvPr>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0DB5A92B-7162-47E0-9B36-82B0E99F7D9E}" type="datetimeFigureOut">
              <a:rPr lang="en-GB" smtClean="0"/>
              <a:t>09/04/2024</a:t>
            </a:fld>
            <a:endParaRPr lang="en-GB" dirty="0"/>
          </a:p>
        </p:txBody>
      </p:sp>
      <p:sp>
        <p:nvSpPr>
          <p:cNvPr id="5" name="Footer Placeholder 4">
            <a:extLst>
              <a:ext uri="{FF2B5EF4-FFF2-40B4-BE49-F238E27FC236}">
                <a16:creationId xmlns:a16="http://schemas.microsoft.com/office/drawing/2014/main" id="{1690AEA1-0D51-41D3-A312-5AF898D3B4C0}"/>
              </a:ext>
            </a:extLst>
          </p:cNvPr>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A7D06C65-CCB8-ABC2-48F0-FAA613B5A331}"/>
              </a:ext>
            </a:extLst>
          </p:cNvPr>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F1D16288-7EF6-4DA0-B480-0EEAB1394576}" type="slidenum">
              <a:rPr lang="en-GB" smtClean="0"/>
              <a:t>‹#›</a:t>
            </a:fld>
            <a:endParaRPr lang="en-GB" dirty="0"/>
          </a:p>
        </p:txBody>
      </p:sp>
    </p:spTree>
    <p:extLst>
      <p:ext uri="{BB962C8B-B14F-4D97-AF65-F5344CB8AC3E}">
        <p14:creationId xmlns:p14="http://schemas.microsoft.com/office/powerpoint/2010/main" val="758366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www.westsussexscp.org.uk/"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WSSCP@westsussex.gov.uk" TargetMode="External"/><Relationship Id="rId5" Type="http://schemas.openxmlformats.org/officeDocument/2006/relationships/image" Target="../media/image1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8.png"/><Relationship Id="rId5" Type="http://schemas.openxmlformats.org/officeDocument/2006/relationships/diagramQuickStyle" Target="../diagrams/quickStyle2.xml"/><Relationship Id="rId10" Type="http://schemas.openxmlformats.org/officeDocument/2006/relationships/image" Target="../media/image7.png"/><Relationship Id="rId4" Type="http://schemas.openxmlformats.org/officeDocument/2006/relationships/diagramLayout" Target="../diagrams/layout2.xml"/><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4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3549" y="4616605"/>
            <a:ext cx="6230901" cy="4865875"/>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6" name="Title 5">
            <a:extLst>
              <a:ext uri="{FF2B5EF4-FFF2-40B4-BE49-F238E27FC236}">
                <a16:creationId xmlns:a16="http://schemas.microsoft.com/office/drawing/2014/main" id="{97A5158E-BB00-3604-7E9F-C5157BE1D94A}"/>
              </a:ext>
            </a:extLst>
          </p:cNvPr>
          <p:cNvSpPr>
            <a:spLocks noGrp="1"/>
          </p:cNvSpPr>
          <p:nvPr>
            <p:ph type="ctrTitle"/>
          </p:nvPr>
        </p:nvSpPr>
        <p:spPr>
          <a:xfrm>
            <a:off x="458238" y="4976699"/>
            <a:ext cx="6022492" cy="1126668"/>
          </a:xfrm>
        </p:spPr>
        <p:txBody>
          <a:bodyPr vert="horz" lIns="91440" tIns="45720" rIns="91440" bIns="45720" rtlCol="0" anchor="ctr">
            <a:noAutofit/>
          </a:bodyPr>
          <a:lstStyle/>
          <a:p>
            <a:pPr defTabSz="685800"/>
            <a:r>
              <a:rPr lang="en-US" sz="2400" b="1" dirty="0">
                <a:solidFill>
                  <a:schemeClr val="tx2">
                    <a:lumMod val="60000"/>
                    <a:lumOff val="40000"/>
                  </a:schemeClr>
                </a:solidFill>
                <a:latin typeface="Arial Nova" panose="020B0504020202020204" pitchFamily="34" charset="0"/>
              </a:rPr>
              <a:t>West Sussex Safeguarding </a:t>
            </a:r>
            <a:br>
              <a:rPr lang="en-US" sz="2400" b="1" dirty="0">
                <a:solidFill>
                  <a:schemeClr val="tx2">
                    <a:lumMod val="60000"/>
                    <a:lumOff val="40000"/>
                  </a:schemeClr>
                </a:solidFill>
                <a:latin typeface="Arial Nova" panose="020B0504020202020204" pitchFamily="34" charset="0"/>
              </a:rPr>
            </a:br>
            <a:r>
              <a:rPr lang="en-US" sz="2400" b="1" dirty="0">
                <a:solidFill>
                  <a:schemeClr val="tx2">
                    <a:lumMod val="60000"/>
                    <a:lumOff val="40000"/>
                  </a:schemeClr>
                </a:solidFill>
                <a:latin typeface="Arial Nova" panose="020B0504020202020204" pitchFamily="34" charset="0"/>
              </a:rPr>
              <a:t>Children Partnership </a:t>
            </a:r>
            <a:br>
              <a:rPr lang="en-US" sz="2400" b="1" dirty="0">
                <a:solidFill>
                  <a:schemeClr val="tx2">
                    <a:lumMod val="60000"/>
                    <a:lumOff val="40000"/>
                  </a:schemeClr>
                </a:solidFill>
                <a:latin typeface="Arial Nova" panose="020B0504020202020204" pitchFamily="34" charset="0"/>
              </a:rPr>
            </a:br>
            <a:r>
              <a:rPr lang="en-US" sz="2400" b="1" dirty="0">
                <a:solidFill>
                  <a:schemeClr val="tx2">
                    <a:lumMod val="60000"/>
                    <a:lumOff val="40000"/>
                  </a:schemeClr>
                </a:solidFill>
                <a:latin typeface="Arial Nova" panose="020B0504020202020204" pitchFamily="34" charset="0"/>
              </a:rPr>
              <a:t>Business Plan April 2023 – March 2026        </a:t>
            </a:r>
            <a:br>
              <a:rPr lang="en-US" sz="2400" b="1" dirty="0">
                <a:solidFill>
                  <a:schemeClr val="tx2">
                    <a:lumMod val="60000"/>
                    <a:lumOff val="40000"/>
                  </a:schemeClr>
                </a:solidFill>
                <a:latin typeface="Arial Nova" panose="020B0504020202020204" pitchFamily="34" charset="0"/>
              </a:rPr>
            </a:br>
            <a:endParaRPr lang="en-US" sz="2400" b="1" dirty="0">
              <a:solidFill>
                <a:schemeClr val="tx2">
                  <a:lumMod val="60000"/>
                  <a:lumOff val="40000"/>
                </a:schemeClr>
              </a:solidFill>
              <a:latin typeface="Arial Nova" panose="020B0504020202020204" pitchFamily="34" charset="0"/>
            </a:endParaRPr>
          </a:p>
        </p:txBody>
      </p:sp>
      <p:pic>
        <p:nvPicPr>
          <p:cNvPr id="8" name="Picture 7" descr="Children reading">
            <a:extLst>
              <a:ext uri="{FF2B5EF4-FFF2-40B4-BE49-F238E27FC236}">
                <a16:creationId xmlns:a16="http://schemas.microsoft.com/office/drawing/2014/main" id="{C32221FF-63A1-FE63-6FA2-043769C7C8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9779" y="115539"/>
            <a:ext cx="6022492" cy="4007946"/>
          </a:xfrm>
          <a:prstGeom prst="rect">
            <a:avLst/>
          </a:prstGeom>
        </p:spPr>
      </p:pic>
      <p:graphicFrame>
        <p:nvGraphicFramePr>
          <p:cNvPr id="4" name="Diagram 3">
            <a:extLst>
              <a:ext uri="{FF2B5EF4-FFF2-40B4-BE49-F238E27FC236}">
                <a16:creationId xmlns:a16="http://schemas.microsoft.com/office/drawing/2014/main" id="{1918147A-5B0A-559C-A350-E6CEF1D7E662}"/>
              </a:ext>
            </a:extLst>
          </p:cNvPr>
          <p:cNvGraphicFramePr/>
          <p:nvPr>
            <p:extLst>
              <p:ext uri="{D42A27DB-BD31-4B8C-83A1-F6EECF244321}">
                <p14:modId xmlns:p14="http://schemas.microsoft.com/office/powerpoint/2010/main" val="931973811"/>
              </p:ext>
            </p:extLst>
          </p:nvPr>
        </p:nvGraphicFramePr>
        <p:xfrm>
          <a:off x="458238" y="6236217"/>
          <a:ext cx="5944033" cy="31134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a:extLst>
              <a:ext uri="{FF2B5EF4-FFF2-40B4-BE49-F238E27FC236}">
                <a16:creationId xmlns:a16="http://schemas.microsoft.com/office/drawing/2014/main" id="{E3C55EC3-EB6F-A00F-5BF8-497FB89DA341}"/>
              </a:ext>
            </a:extLst>
          </p:cNvPr>
          <p:cNvPicPr>
            <a:picLocks noChangeAspect="1"/>
          </p:cNvPicPr>
          <p:nvPr/>
        </p:nvPicPr>
        <p:blipFill>
          <a:blip r:embed="rId9"/>
          <a:stretch>
            <a:fillRect/>
          </a:stretch>
        </p:blipFill>
        <p:spPr>
          <a:xfrm>
            <a:off x="4554910" y="199818"/>
            <a:ext cx="1694835" cy="1140051"/>
          </a:xfrm>
          <a:prstGeom prst="rect">
            <a:avLst/>
          </a:prstGeom>
        </p:spPr>
      </p:pic>
    </p:spTree>
    <p:extLst>
      <p:ext uri="{BB962C8B-B14F-4D97-AF65-F5344CB8AC3E}">
        <p14:creationId xmlns:p14="http://schemas.microsoft.com/office/powerpoint/2010/main" val="1607322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51">
            <a:extLst>
              <a:ext uri="{FF2B5EF4-FFF2-40B4-BE49-F238E27FC236}">
                <a16:creationId xmlns:a16="http://schemas.microsoft.com/office/drawing/2014/main" id="{C9375410-8B62-490F-A040-B04DAC80E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81505"/>
            <a:ext cx="6858001" cy="10651852"/>
          </a:xfrm>
          <a:prstGeom prst="rect">
            <a:avLst/>
          </a:prstGeom>
          <a:solidFill>
            <a:srgbClr val="2C30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53">
            <a:extLst>
              <a:ext uri="{FF2B5EF4-FFF2-40B4-BE49-F238E27FC236}">
                <a16:creationId xmlns:a16="http://schemas.microsoft.com/office/drawing/2014/main" id="{0A6EB756-4CB4-45FA-B1F4-1C27E53E0C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rot="5400000">
            <a:off x="-2667000" y="1524000"/>
            <a:ext cx="12192000" cy="6858000"/>
          </a:xfrm>
          <a:prstGeom prst="rect">
            <a:avLst/>
          </a:prstGeom>
        </p:spPr>
      </p:pic>
      <p:sp>
        <p:nvSpPr>
          <p:cNvPr id="64" name="Freeform: Shape 55">
            <a:extLst>
              <a:ext uri="{FF2B5EF4-FFF2-40B4-BE49-F238E27FC236}">
                <a16:creationId xmlns:a16="http://schemas.microsoft.com/office/drawing/2014/main" id="{25ED9D8F-9D41-4F0B-8B9B-073B8B46CC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9858" y="1515421"/>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 name="Picture 1">
            <a:extLst>
              <a:ext uri="{FF2B5EF4-FFF2-40B4-BE49-F238E27FC236}">
                <a16:creationId xmlns:a16="http://schemas.microsoft.com/office/drawing/2014/main" id="{0FC04B3C-7A9F-35CD-4A6C-3F6C1B4B1D59}"/>
              </a:ext>
            </a:extLst>
          </p:cNvPr>
          <p:cNvPicPr>
            <a:picLocks noChangeAspect="1"/>
          </p:cNvPicPr>
          <p:nvPr/>
        </p:nvPicPr>
        <p:blipFill>
          <a:blip r:embed="rId4"/>
          <a:stretch>
            <a:fillRect/>
          </a:stretch>
        </p:blipFill>
        <p:spPr>
          <a:xfrm>
            <a:off x="5054891" y="-34668"/>
            <a:ext cx="1694835" cy="1140051"/>
          </a:xfrm>
          <a:prstGeom prst="rect">
            <a:avLst/>
          </a:prstGeom>
        </p:spPr>
      </p:pic>
      <p:pic>
        <p:nvPicPr>
          <p:cNvPr id="4" name="Picture 3">
            <a:extLst>
              <a:ext uri="{FF2B5EF4-FFF2-40B4-BE49-F238E27FC236}">
                <a16:creationId xmlns:a16="http://schemas.microsoft.com/office/drawing/2014/main" id="{CDDFD438-DBBB-4FCE-CAF8-E73EFAB8319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80025" y="2194016"/>
            <a:ext cx="2860331" cy="4067635"/>
          </a:xfrm>
          <a:prstGeom prst="rect">
            <a:avLst/>
          </a:prstGeom>
          <a:effectLst>
            <a:softEdge rad="127000"/>
          </a:effectLst>
        </p:spPr>
      </p:pic>
      <p:sp>
        <p:nvSpPr>
          <p:cNvPr id="7" name="TextBox 6">
            <a:extLst>
              <a:ext uri="{FF2B5EF4-FFF2-40B4-BE49-F238E27FC236}">
                <a16:creationId xmlns:a16="http://schemas.microsoft.com/office/drawing/2014/main" id="{F4FF59FA-CD92-BE1B-7643-10AF86C02F71}"/>
              </a:ext>
            </a:extLst>
          </p:cNvPr>
          <p:cNvSpPr txBox="1"/>
          <p:nvPr/>
        </p:nvSpPr>
        <p:spPr>
          <a:xfrm>
            <a:off x="1980026" y="1486131"/>
            <a:ext cx="4511850" cy="707886"/>
          </a:xfrm>
          <a:prstGeom prst="rect">
            <a:avLst/>
          </a:prstGeom>
          <a:noFill/>
        </p:spPr>
        <p:txBody>
          <a:bodyPr wrap="square">
            <a:spAutoFit/>
          </a:bodyPr>
          <a:lstStyle/>
          <a:p>
            <a:r>
              <a:rPr lang="en-GB" sz="4000" b="1" dirty="0">
                <a:solidFill>
                  <a:schemeClr val="tx2">
                    <a:lumMod val="60000"/>
                    <a:lumOff val="40000"/>
                  </a:schemeClr>
                </a:solidFill>
                <a:latin typeface="Arial" panose="020B0604020202020204" pitchFamily="34" charset="0"/>
                <a:cs typeface="Arial" panose="020B0604020202020204" pitchFamily="34" charset="0"/>
              </a:rPr>
              <a:t>Contact us</a:t>
            </a:r>
            <a:endParaRPr lang="en-GB" sz="4000" dirty="0"/>
          </a:p>
        </p:txBody>
      </p:sp>
      <p:sp>
        <p:nvSpPr>
          <p:cNvPr id="8" name="TextBox 7">
            <a:extLst>
              <a:ext uri="{FF2B5EF4-FFF2-40B4-BE49-F238E27FC236}">
                <a16:creationId xmlns:a16="http://schemas.microsoft.com/office/drawing/2014/main" id="{5C2BD2B1-1343-4023-256C-2ADD34874364}"/>
              </a:ext>
            </a:extLst>
          </p:cNvPr>
          <p:cNvSpPr txBox="1"/>
          <p:nvPr/>
        </p:nvSpPr>
        <p:spPr>
          <a:xfrm>
            <a:off x="1282509" y="6348422"/>
            <a:ext cx="4511850" cy="2062103"/>
          </a:xfrm>
          <a:prstGeom prst="rect">
            <a:avLst/>
          </a:prstGeom>
          <a:noFill/>
        </p:spPr>
        <p:txBody>
          <a:bodyPr wrap="square">
            <a:spAutoFit/>
          </a:bodyPr>
          <a:lstStyle/>
          <a:p>
            <a:r>
              <a:rPr lang="en-GB" sz="1600" b="1" dirty="0">
                <a:solidFill>
                  <a:schemeClr val="tx2">
                    <a:lumMod val="60000"/>
                    <a:lumOff val="40000"/>
                  </a:schemeClr>
                </a:solidFill>
                <a:latin typeface="Arial" panose="020B0604020202020204" pitchFamily="34" charset="0"/>
                <a:cs typeface="Arial" panose="020B0604020202020204" pitchFamily="34" charset="0"/>
              </a:rPr>
              <a:t>West Sussex Safeguarding Children Partnership:</a:t>
            </a:r>
          </a:p>
          <a:p>
            <a:endParaRPr lang="en-GB" sz="1200" b="1" dirty="0">
              <a:solidFill>
                <a:schemeClr val="tx2">
                  <a:lumMod val="60000"/>
                  <a:lumOff val="40000"/>
                </a:schemeClr>
              </a:solidFill>
              <a:latin typeface="Arial" panose="020B0604020202020204" pitchFamily="34" charset="0"/>
              <a:cs typeface="Arial" panose="020B0604020202020204" pitchFamily="34" charset="0"/>
            </a:endParaRPr>
          </a:p>
          <a:p>
            <a:r>
              <a:rPr lang="en-GB" sz="1400" b="1" dirty="0">
                <a:solidFill>
                  <a:schemeClr val="tx2">
                    <a:lumMod val="60000"/>
                    <a:lumOff val="40000"/>
                  </a:schemeClr>
                </a:solidFill>
                <a:latin typeface="Arial" panose="020B0604020202020204" pitchFamily="34" charset="0"/>
                <a:cs typeface="Arial" panose="020B0604020202020204" pitchFamily="34" charset="0"/>
                <a:hlinkClick r:id="rId6"/>
              </a:rPr>
              <a:t>WSSCP@westsussex.gov.uk</a:t>
            </a:r>
            <a:endParaRPr lang="en-GB" sz="1400" b="1" dirty="0">
              <a:solidFill>
                <a:schemeClr val="tx2">
                  <a:lumMod val="60000"/>
                  <a:lumOff val="40000"/>
                </a:schemeClr>
              </a:solidFill>
              <a:latin typeface="Arial" panose="020B0604020202020204" pitchFamily="34" charset="0"/>
              <a:cs typeface="Arial" panose="020B0604020202020204" pitchFamily="34" charset="0"/>
            </a:endParaRPr>
          </a:p>
          <a:p>
            <a:endParaRPr lang="en-GB" sz="1400" b="1" dirty="0">
              <a:solidFill>
                <a:schemeClr val="tx2">
                  <a:lumMod val="60000"/>
                  <a:lumOff val="40000"/>
                </a:schemeClr>
              </a:solidFill>
              <a:latin typeface="Arial" panose="020B0604020202020204" pitchFamily="34" charset="0"/>
              <a:cs typeface="Arial" panose="020B0604020202020204" pitchFamily="34" charset="0"/>
            </a:endParaRPr>
          </a:p>
          <a:p>
            <a:r>
              <a:rPr lang="en-GB" sz="1600" b="1" dirty="0">
                <a:solidFill>
                  <a:schemeClr val="tx2">
                    <a:lumMod val="60000"/>
                    <a:lumOff val="40000"/>
                  </a:schemeClr>
                </a:solidFill>
                <a:latin typeface="Arial" panose="020B0604020202020204" pitchFamily="34" charset="0"/>
                <a:cs typeface="Arial" panose="020B0604020202020204" pitchFamily="34" charset="0"/>
              </a:rPr>
              <a:t>Our Website: </a:t>
            </a:r>
          </a:p>
          <a:p>
            <a:r>
              <a:rPr lang="en-GB" sz="1400" dirty="0">
                <a:hlinkClick r:id="rId7"/>
              </a:rPr>
              <a:t>Home - West Sussex Safeguarding Children Partnership - West Sussex SCP</a:t>
            </a:r>
            <a:endParaRPr lang="en-GB" sz="1400" b="1" dirty="0">
              <a:solidFill>
                <a:schemeClr val="tx2">
                  <a:lumMod val="60000"/>
                  <a:lumOff val="40000"/>
                </a:schemeClr>
              </a:solidFill>
              <a:latin typeface="Arial" panose="020B0604020202020204" pitchFamily="34" charset="0"/>
              <a:cs typeface="Arial" panose="020B0604020202020204" pitchFamily="34" charset="0"/>
            </a:endParaRPr>
          </a:p>
          <a:p>
            <a:endParaRPr lang="en-GB" sz="1200" dirty="0"/>
          </a:p>
        </p:txBody>
      </p:sp>
      <p:sp>
        <p:nvSpPr>
          <p:cNvPr id="3" name="TextBox 2">
            <a:extLst>
              <a:ext uri="{FF2B5EF4-FFF2-40B4-BE49-F238E27FC236}">
                <a16:creationId xmlns:a16="http://schemas.microsoft.com/office/drawing/2014/main" id="{8707713D-E85F-49ED-7B1F-A4113794C1F4}"/>
              </a:ext>
            </a:extLst>
          </p:cNvPr>
          <p:cNvSpPr txBox="1"/>
          <p:nvPr/>
        </p:nvSpPr>
        <p:spPr>
          <a:xfrm>
            <a:off x="6045200" y="10270346"/>
            <a:ext cx="508581" cy="369332"/>
          </a:xfrm>
          <a:prstGeom prst="rect">
            <a:avLst/>
          </a:prstGeom>
          <a:noFill/>
        </p:spPr>
        <p:txBody>
          <a:bodyPr wrap="square" rtlCol="0">
            <a:spAutoFit/>
          </a:bodyPr>
          <a:lstStyle/>
          <a:p>
            <a:r>
              <a:rPr lang="en-GB" dirty="0">
                <a:solidFill>
                  <a:schemeClr val="accent1"/>
                </a:solidFill>
                <a:latin typeface="Arial Black" panose="020B0A04020102020204" pitchFamily="34" charset="0"/>
              </a:rPr>
              <a:t>10 </a:t>
            </a:r>
          </a:p>
        </p:txBody>
      </p:sp>
    </p:spTree>
    <p:extLst>
      <p:ext uri="{BB962C8B-B14F-4D97-AF65-F5344CB8AC3E}">
        <p14:creationId xmlns:p14="http://schemas.microsoft.com/office/powerpoint/2010/main" val="1226438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EC10005-7E89-07D3-3D78-CB8C7E338A6B}"/>
              </a:ext>
            </a:extLst>
          </p:cNvPr>
          <p:cNvSpPr txBox="1">
            <a:spLocks noGrp="1"/>
          </p:cNvSpPr>
          <p:nvPr>
            <p:ph idx="1"/>
          </p:nvPr>
        </p:nvSpPr>
        <p:spPr>
          <a:xfrm>
            <a:off x="471488" y="1455305"/>
            <a:ext cx="3059111" cy="8532529"/>
          </a:xfrm>
          <a:prstGeom prst="rect">
            <a:avLst/>
          </a:prstGeom>
          <a:noFill/>
        </p:spPr>
        <p:txBody>
          <a:bodyPr wrap="square">
            <a:spAutoFit/>
          </a:bodyPr>
          <a:lstStyle/>
          <a:p>
            <a:pPr marL="0" indent="0" defTabSz="214145">
              <a:lnSpc>
                <a:spcPct val="107000"/>
              </a:lnSpc>
              <a:spcBef>
                <a:spcPts val="287"/>
              </a:spcBef>
              <a:spcAft>
                <a:spcPts val="187"/>
              </a:spcAft>
              <a:buNone/>
            </a:pPr>
            <a:r>
              <a:rPr lang="en-GB" sz="1200" dirty="0">
                <a:solidFill>
                  <a:srgbClr val="374C80"/>
                </a:solidFill>
                <a:latin typeface="Arial" panose="020B0604020202020204" pitchFamily="34" charset="0"/>
                <a:ea typeface="Tahoma" panose="020B0604030504040204" pitchFamily="34" charset="0"/>
                <a:cs typeface="Arial" panose="020B0604020202020204" pitchFamily="34" charset="0"/>
              </a:rPr>
              <a:t>A key WSSCP focus is to continue to drive improvements to the fundamentals of partnership working, addressing practice and system challenges as well as recurring issues. </a:t>
            </a:r>
          </a:p>
          <a:p>
            <a:pPr marL="0" indent="0" defTabSz="214145">
              <a:lnSpc>
                <a:spcPct val="107000"/>
              </a:lnSpc>
              <a:spcBef>
                <a:spcPts val="287"/>
              </a:spcBef>
              <a:spcAft>
                <a:spcPts val="187"/>
              </a:spcAft>
              <a:buNone/>
            </a:pPr>
            <a:r>
              <a:rPr lang="en-GB" sz="1200" kern="1200" dirty="0">
                <a:solidFill>
                  <a:srgbClr val="374C80"/>
                </a:solidFill>
                <a:latin typeface="Arial" panose="020B0604020202020204" pitchFamily="34" charset="0"/>
                <a:ea typeface="Tahoma" panose="020B0604030504040204" pitchFamily="34" charset="0"/>
                <a:cs typeface="Arial" panose="020B0604020202020204" pitchFamily="34" charset="0"/>
              </a:rPr>
              <a:t>The WSSCP’s Business Plan provides a framework to support delivery of activity which has been identified by WSSCP partner agencies and organisations as a strategic priority area for learning, improvement and/or further development. </a:t>
            </a:r>
            <a:r>
              <a:rPr lang="en-GB" sz="1200" dirty="0">
                <a:solidFill>
                  <a:srgbClr val="374C80"/>
                </a:solidFill>
                <a:latin typeface="Arial" panose="020B0604020202020204" pitchFamily="34" charset="0"/>
                <a:ea typeface="Tahoma" panose="020B0604030504040204" pitchFamily="34" charset="0"/>
                <a:cs typeface="Arial" panose="020B0604020202020204" pitchFamily="34" charset="0"/>
              </a:rPr>
              <a:t>These priority work streams were selected as areas needing the most immediate attention, narrowed down from twelve potential themes/topics.</a:t>
            </a:r>
          </a:p>
          <a:p>
            <a:pPr marL="0" indent="0" defTabSz="214145">
              <a:lnSpc>
                <a:spcPct val="107000"/>
              </a:lnSpc>
              <a:spcBef>
                <a:spcPts val="287"/>
              </a:spcBef>
              <a:spcAft>
                <a:spcPts val="187"/>
              </a:spcAft>
              <a:buNone/>
            </a:pPr>
            <a:r>
              <a:rPr lang="en-GB" sz="1200" dirty="0">
                <a:solidFill>
                  <a:srgbClr val="374C80"/>
                </a:solidFill>
                <a:latin typeface="Arial" panose="020B0604020202020204" pitchFamily="34" charset="0"/>
                <a:ea typeface="Tahoma" panose="020B0604030504040204" pitchFamily="34" charset="0"/>
                <a:cs typeface="Arial" panose="020B0604020202020204" pitchFamily="34" charset="0"/>
              </a:rPr>
              <a:t>The five priority areas are to be delivered between April 2023 and March 2026 and they will have a one to three year delivery timescale; this approach provides additional flexibility to accommodate  emerging priority areas needing a response  from WSSCP partner agencies and organisations. </a:t>
            </a:r>
          </a:p>
          <a:p>
            <a:pPr marL="0" indent="0" defTabSz="419892">
              <a:lnSpc>
                <a:spcPct val="107000"/>
              </a:lnSpc>
              <a:spcAft>
                <a:spcPts val="367"/>
              </a:spcAft>
              <a:buNone/>
            </a:pPr>
            <a:r>
              <a:rPr lang="en-GB" sz="1200" dirty="0">
                <a:solidFill>
                  <a:srgbClr val="374C80"/>
                </a:solidFill>
                <a:latin typeface="Arial" panose="020B0604020202020204" pitchFamily="34" charset="0"/>
                <a:ea typeface="Tahoma" panose="020B0604030504040204" pitchFamily="34" charset="0"/>
                <a:cs typeface="Arial" panose="020B0604020202020204" pitchFamily="34" charset="0"/>
              </a:rPr>
              <a:t>Our</a:t>
            </a:r>
            <a:r>
              <a:rPr lang="en-GB" sz="1200" kern="1200" dirty="0">
                <a:solidFill>
                  <a:srgbClr val="374C80"/>
                </a:solidFill>
                <a:latin typeface="Arial" panose="020B0604020202020204" pitchFamily="34" charset="0"/>
                <a:ea typeface="Tahoma" panose="020B0604030504040204" pitchFamily="34" charset="0"/>
                <a:cs typeface="Arial" panose="020B0604020202020204" pitchFamily="34" charset="0"/>
              </a:rPr>
              <a:t> lead partners, Sussex Police, West Sussex County Council and NHS Sussex are accountable for </a:t>
            </a:r>
            <a:r>
              <a:rPr lang="en-GB" sz="1200" dirty="0">
                <a:solidFill>
                  <a:srgbClr val="374C80"/>
                </a:solidFill>
                <a:latin typeface="Arial" panose="020B0604020202020204" pitchFamily="34" charset="0"/>
                <a:ea typeface="Tahoma" panose="020B0604030504040204" pitchFamily="34" charset="0"/>
                <a:cs typeface="Arial" panose="020B0604020202020204" pitchFamily="34" charset="0"/>
              </a:rPr>
              <a:t>effective delivery</a:t>
            </a:r>
            <a:r>
              <a:rPr lang="en-GB" sz="1200" kern="1200" dirty="0">
                <a:solidFill>
                  <a:srgbClr val="374C80"/>
                </a:solidFill>
                <a:latin typeface="Arial" panose="020B0604020202020204" pitchFamily="34" charset="0"/>
                <a:ea typeface="Tahoma" panose="020B0604030504040204" pitchFamily="34" charset="0"/>
                <a:cs typeface="Arial" panose="020B0604020202020204" pitchFamily="34" charset="0"/>
              </a:rPr>
              <a:t> of the Business </a:t>
            </a:r>
            <a:r>
              <a:rPr lang="en-GB" sz="1200" dirty="0">
                <a:solidFill>
                  <a:srgbClr val="374C80"/>
                </a:solidFill>
                <a:latin typeface="Arial" panose="020B0604020202020204" pitchFamily="34" charset="0"/>
                <a:ea typeface="Tahoma" panose="020B0604030504040204" pitchFamily="34" charset="0"/>
                <a:cs typeface="Arial" panose="020B0604020202020204" pitchFamily="34" charset="0"/>
              </a:rPr>
              <a:t>P</a:t>
            </a:r>
            <a:r>
              <a:rPr lang="en-GB" sz="1200" kern="1200" dirty="0">
                <a:solidFill>
                  <a:srgbClr val="374C80"/>
                </a:solidFill>
                <a:latin typeface="Arial" panose="020B0604020202020204" pitchFamily="34" charset="0"/>
                <a:ea typeface="Tahoma" panose="020B0604030504040204" pitchFamily="34" charset="0"/>
                <a:cs typeface="Arial" panose="020B0604020202020204" pitchFamily="34" charset="0"/>
              </a:rPr>
              <a:t>lan. </a:t>
            </a:r>
            <a:r>
              <a:rPr lang="en-GB" sz="1200" dirty="0">
                <a:solidFill>
                  <a:srgbClr val="374C80"/>
                </a:solidFill>
                <a:latin typeface="Arial" panose="020B0604020202020204" pitchFamily="34" charset="0"/>
                <a:ea typeface="Tahoma" panose="020B0604030504040204" pitchFamily="34" charset="0"/>
                <a:cs typeface="Arial" panose="020B0604020202020204" pitchFamily="34" charset="0"/>
              </a:rPr>
              <a:t>Our</a:t>
            </a:r>
            <a:r>
              <a:rPr lang="en-GB" sz="1200" kern="1200" dirty="0">
                <a:solidFill>
                  <a:srgbClr val="374C80"/>
                </a:solidFill>
                <a:latin typeface="Arial" panose="020B0604020202020204" pitchFamily="34" charset="0"/>
                <a:ea typeface="Tahoma" panose="020B0604030504040204" pitchFamily="34" charset="0"/>
                <a:cs typeface="Arial" panose="020B0604020202020204" pitchFamily="34" charset="0"/>
              </a:rPr>
              <a:t> annual report evidences the impact of </a:t>
            </a:r>
            <a:r>
              <a:rPr lang="en-GB" sz="1200" dirty="0">
                <a:solidFill>
                  <a:srgbClr val="374C80"/>
                </a:solidFill>
                <a:latin typeface="Arial" panose="020B0604020202020204" pitchFamily="34" charset="0"/>
                <a:ea typeface="Tahoma" panose="020B0604030504040204" pitchFamily="34" charset="0"/>
                <a:cs typeface="Arial" panose="020B0604020202020204" pitchFamily="34" charset="0"/>
              </a:rPr>
              <a:t>the Partnership’s </a:t>
            </a:r>
            <a:r>
              <a:rPr lang="en-GB" sz="1200" kern="1200" dirty="0">
                <a:solidFill>
                  <a:srgbClr val="374C80"/>
                </a:solidFill>
                <a:latin typeface="Arial" panose="020B0604020202020204" pitchFamily="34" charset="0"/>
                <a:ea typeface="Tahoma" panose="020B0604030504040204" pitchFamily="34" charset="0"/>
                <a:cs typeface="Arial" panose="020B0604020202020204" pitchFamily="34" charset="0"/>
              </a:rPr>
              <a:t>work on outcomes for children and families. Annual reports also set out the reasons why where there has been little or no evidence of progress made on agreed priorities and what action is needed to overcome barriers to effective Partnership working. </a:t>
            </a:r>
          </a:p>
          <a:p>
            <a:pPr marL="0" indent="0" defTabSz="214145">
              <a:lnSpc>
                <a:spcPct val="107000"/>
              </a:lnSpc>
              <a:spcBef>
                <a:spcPts val="287"/>
              </a:spcBef>
              <a:spcAft>
                <a:spcPts val="187"/>
              </a:spcAft>
              <a:buNone/>
            </a:pPr>
            <a:r>
              <a:rPr lang="en-GB" sz="1200" kern="1200" dirty="0">
                <a:solidFill>
                  <a:srgbClr val="374C80"/>
                </a:solidFill>
                <a:latin typeface="Arial" panose="020B0604020202020204" pitchFamily="34" charset="0"/>
                <a:ea typeface="Tahoma" panose="020B0604030504040204" pitchFamily="34" charset="0"/>
                <a:cs typeface="Arial" panose="020B0604020202020204" pitchFamily="34" charset="0"/>
              </a:rPr>
              <a:t>By focussing our resources in this way we are confident that as a Partnership we are driving improvements to the way we work together to safeguard children and their families across West Sussex.   </a:t>
            </a:r>
          </a:p>
          <a:p>
            <a:pPr marL="0" indent="0" defTabSz="419892">
              <a:lnSpc>
                <a:spcPct val="107000"/>
              </a:lnSpc>
              <a:spcAft>
                <a:spcPts val="367"/>
              </a:spcAft>
              <a:buNone/>
            </a:pPr>
            <a:endParaRPr lang="en-GB" sz="735" kern="1200" dirty="0">
              <a:solidFill>
                <a:schemeClr val="tx1"/>
              </a:solidFill>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B077EE61-6516-4D14-DAA1-4D22067A90E3}"/>
              </a:ext>
            </a:extLst>
          </p:cNvPr>
          <p:cNvSpPr txBox="1"/>
          <p:nvPr/>
        </p:nvSpPr>
        <p:spPr>
          <a:xfrm>
            <a:off x="4057650" y="527405"/>
            <a:ext cx="2328860" cy="2677656"/>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wrap="square" rtlCol="0">
            <a:spAutoFit/>
          </a:bodyPr>
          <a:lstStyle/>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4C48FAE-DB02-44F8-EFB1-C3A94695CB1D}"/>
              </a:ext>
            </a:extLst>
          </p:cNvPr>
          <p:cNvSpPr txBox="1"/>
          <p:nvPr/>
        </p:nvSpPr>
        <p:spPr>
          <a:xfrm>
            <a:off x="4057649" y="7220712"/>
            <a:ext cx="2328859" cy="2152897"/>
          </a:xfrm>
          <a:prstGeom prst="rect">
            <a:avLst/>
          </a:prstGeom>
          <a:solidFill>
            <a:schemeClr val="accent1"/>
          </a:solidFill>
        </p:spPr>
        <p:txBody>
          <a:bodyPr wrap="square" rtlCol="0">
            <a:spAutoFit/>
          </a:bodyPr>
          <a:lstStyle/>
          <a:p>
            <a:pPr defTabSz="214145">
              <a:lnSpc>
                <a:spcPct val="107000"/>
              </a:lnSpc>
            </a:pPr>
            <a:r>
              <a:rPr lang="en-GB" sz="1400" b="1" kern="1200" dirty="0">
                <a:solidFill>
                  <a:schemeClr val="bg1"/>
                </a:solidFill>
                <a:latin typeface="Arial" panose="020B0604020202020204" pitchFamily="34" charset="0"/>
                <a:ea typeface="+mj-ea"/>
                <a:cs typeface="Arial" panose="020B0604020202020204" pitchFamily="34" charset="0"/>
              </a:rPr>
              <a:t>Our vision is to keep children young people in West Sussex safe by:  </a:t>
            </a:r>
            <a:r>
              <a:rPr lang="en-GB" sz="1200" b="1" kern="1200" dirty="0">
                <a:solidFill>
                  <a:schemeClr val="tx2">
                    <a:lumMod val="60000"/>
                    <a:lumOff val="40000"/>
                  </a:schemeClr>
                </a:solidFill>
                <a:latin typeface="Arial" panose="020B0604020202020204" pitchFamily="34" charset="0"/>
                <a:ea typeface="+mj-ea"/>
                <a:cs typeface="Arial" panose="020B0604020202020204" pitchFamily="34" charset="0"/>
              </a:rPr>
              <a:t>by:</a:t>
            </a:r>
          </a:p>
          <a:p>
            <a:pPr defTabSz="214145">
              <a:lnSpc>
                <a:spcPct val="107000"/>
              </a:lnSpc>
              <a:buClr>
                <a:srgbClr val="9197CF"/>
              </a:buClr>
            </a:pPr>
            <a:r>
              <a:rPr lang="en-GB" sz="1200" kern="1200" dirty="0">
                <a:solidFill>
                  <a:schemeClr val="bg1"/>
                </a:solidFill>
                <a:latin typeface="Arial" panose="020B0604020202020204" pitchFamily="34" charset="0"/>
                <a:ea typeface="+mn-ea"/>
                <a:cs typeface="Arial" panose="020B0604020202020204" pitchFamily="34" charset="0"/>
              </a:rPr>
              <a:t>Co-ordinating our local safeguarding activity </a:t>
            </a:r>
          </a:p>
          <a:p>
            <a:pPr marL="80305" indent="-80305" defTabSz="214145">
              <a:lnSpc>
                <a:spcPct val="107000"/>
              </a:lnSpc>
              <a:buClr>
                <a:srgbClr val="9197CF"/>
              </a:buClr>
              <a:buFont typeface="Symbol" panose="05050102010706020507" pitchFamily="18" charset="2"/>
              <a:buChar char=""/>
            </a:pPr>
            <a:r>
              <a:rPr lang="en-GB" sz="1200" kern="1200" dirty="0">
                <a:solidFill>
                  <a:schemeClr val="bg1"/>
                </a:solidFill>
                <a:latin typeface="Arial" panose="020B0604020202020204" pitchFamily="34" charset="0"/>
                <a:ea typeface="+mn-ea"/>
                <a:cs typeface="Arial" panose="020B0604020202020204" pitchFamily="34" charset="0"/>
              </a:rPr>
              <a:t>Being a driving force to improve local practice </a:t>
            </a:r>
          </a:p>
          <a:p>
            <a:pPr marL="80305" indent="-80305" defTabSz="214145">
              <a:lnSpc>
                <a:spcPct val="107000"/>
              </a:lnSpc>
              <a:spcAft>
                <a:spcPts val="187"/>
              </a:spcAft>
              <a:buClr>
                <a:srgbClr val="9197CF"/>
              </a:buClr>
              <a:buFont typeface="Symbol" panose="05050102010706020507" pitchFamily="18" charset="2"/>
              <a:buChar char=""/>
            </a:pPr>
            <a:r>
              <a:rPr lang="en-GB" sz="1200" kern="1200" dirty="0">
                <a:solidFill>
                  <a:schemeClr val="bg1"/>
                </a:solidFill>
                <a:latin typeface="Arial" panose="020B0604020202020204" pitchFamily="34" charset="0"/>
                <a:ea typeface="+mn-ea"/>
                <a:cs typeface="Arial" panose="020B0604020202020204" pitchFamily="34" charset="0"/>
              </a:rPr>
              <a:t>Ensuring that all agencies fulfil their safeguarding responsibilities effectively</a:t>
            </a:r>
          </a:p>
        </p:txBody>
      </p:sp>
      <p:sp>
        <p:nvSpPr>
          <p:cNvPr id="8" name="TextBox 7">
            <a:extLst>
              <a:ext uri="{FF2B5EF4-FFF2-40B4-BE49-F238E27FC236}">
                <a16:creationId xmlns:a16="http://schemas.microsoft.com/office/drawing/2014/main" id="{7D7343FF-F718-1C49-713D-DE009782AED1}"/>
              </a:ext>
            </a:extLst>
          </p:cNvPr>
          <p:cNvSpPr txBox="1"/>
          <p:nvPr/>
        </p:nvSpPr>
        <p:spPr>
          <a:xfrm>
            <a:off x="4057650" y="3205061"/>
            <a:ext cx="2328859" cy="4015651"/>
          </a:xfrm>
          <a:prstGeom prst="rect">
            <a:avLst/>
          </a:prstGeom>
          <a:solidFill>
            <a:schemeClr val="accent2"/>
          </a:solidFill>
        </p:spPr>
        <p:txBody>
          <a:bodyPr wrap="square" rtlCol="0">
            <a:spAutoFit/>
          </a:bodyPr>
          <a:lstStyle/>
          <a:p>
            <a:pPr defTabSz="419892">
              <a:lnSpc>
                <a:spcPct val="107000"/>
              </a:lnSpc>
              <a:spcAft>
                <a:spcPts val="367"/>
              </a:spcAft>
            </a:pPr>
            <a:r>
              <a:rPr lang="en-GB" sz="1400" b="1" dirty="0">
                <a:solidFill>
                  <a:schemeClr val="bg1"/>
                </a:solidFill>
                <a:latin typeface="Arial" panose="020B0604020202020204" pitchFamily="34" charset="0"/>
                <a:ea typeface="Tahoma" panose="020B0604030504040204" pitchFamily="34" charset="0"/>
                <a:cs typeface="Arial" panose="020B0604020202020204" pitchFamily="34" charset="0"/>
              </a:rPr>
              <a:t>T</a:t>
            </a:r>
            <a:r>
              <a:rPr lang="en-GB" sz="1400" b="1" kern="1200" dirty="0">
                <a:solidFill>
                  <a:schemeClr val="bg1"/>
                </a:solidFill>
                <a:latin typeface="Arial" panose="020B0604020202020204" pitchFamily="34" charset="0"/>
                <a:ea typeface="Tahoma" panose="020B0604030504040204" pitchFamily="34" charset="0"/>
                <a:cs typeface="Arial" panose="020B0604020202020204" pitchFamily="34" charset="0"/>
              </a:rPr>
              <a:t>he West Sussex Safeguarding Children Partnership’s (WSSCP) local arrangements </a:t>
            </a:r>
            <a:r>
              <a:rPr lang="en-GB" sz="1200" kern="1200" dirty="0">
                <a:solidFill>
                  <a:schemeClr val="bg1"/>
                </a:solidFill>
                <a:latin typeface="Arial" panose="020B0604020202020204" pitchFamily="34" charset="0"/>
                <a:ea typeface="Tahoma" panose="020B0604030504040204" pitchFamily="34" charset="0"/>
                <a:cs typeface="Arial" panose="020B0604020202020204" pitchFamily="34" charset="0"/>
              </a:rPr>
              <a:t>support the co-ordination of work across West Sussex to safeguard and promote the welfare of children and to ensure the effectiveness of the work member organisations undertake both individually and together.</a:t>
            </a:r>
          </a:p>
          <a:p>
            <a:pPr defTabSz="419892">
              <a:lnSpc>
                <a:spcPct val="107000"/>
              </a:lnSpc>
              <a:spcAft>
                <a:spcPts val="367"/>
              </a:spcAft>
            </a:pPr>
            <a:r>
              <a:rPr lang="en-GB" sz="1200" dirty="0">
                <a:solidFill>
                  <a:schemeClr val="bg1"/>
                </a:solidFill>
                <a:latin typeface="Arial" panose="020B0604020202020204" pitchFamily="34" charset="0"/>
                <a:ea typeface="Tahoma" panose="020B0604030504040204" pitchFamily="34" charset="0"/>
                <a:cs typeface="Arial" panose="020B0604020202020204" pitchFamily="34" charset="0"/>
              </a:rPr>
              <a:t>R</a:t>
            </a:r>
            <a:r>
              <a:rPr lang="en-GB" sz="1200" kern="1200" dirty="0">
                <a:solidFill>
                  <a:schemeClr val="bg1"/>
                </a:solidFill>
                <a:latin typeface="Arial" panose="020B0604020202020204" pitchFamily="34" charset="0"/>
                <a:ea typeface="Tahoma" panose="020B0604030504040204" pitchFamily="34" charset="0"/>
                <a:cs typeface="Arial" panose="020B0604020202020204" pitchFamily="34" charset="0"/>
              </a:rPr>
              <a:t>esponsibility for this join-up rests with the safeguarding partners who have a duty to make arrangements to work together to safeguard and promote the welfare of all children in a local area.</a:t>
            </a:r>
          </a:p>
        </p:txBody>
      </p:sp>
      <p:sp>
        <p:nvSpPr>
          <p:cNvPr id="9" name="Title 8">
            <a:extLst>
              <a:ext uri="{FF2B5EF4-FFF2-40B4-BE49-F238E27FC236}">
                <a16:creationId xmlns:a16="http://schemas.microsoft.com/office/drawing/2014/main" id="{A6F60578-EAFA-8702-4830-C6E420F56B54}"/>
              </a:ext>
            </a:extLst>
          </p:cNvPr>
          <p:cNvSpPr txBox="1">
            <a:spLocks noGrp="1"/>
          </p:cNvSpPr>
          <p:nvPr>
            <p:ph type="title"/>
          </p:nvPr>
        </p:nvSpPr>
        <p:spPr>
          <a:xfrm>
            <a:off x="471488" y="527050"/>
            <a:ext cx="3757612" cy="704850"/>
          </a:xfrm>
          <a:prstGeom prst="rect">
            <a:avLst/>
          </a:prstGeom>
          <a:noFill/>
        </p:spPr>
        <p:txBody>
          <a:bodyPr wrap="square">
            <a:spAutoFit/>
          </a:bodyPr>
          <a:lstStyle/>
          <a:p>
            <a:pPr defTabSz="419892">
              <a:lnSpc>
                <a:spcPct val="107000"/>
              </a:lnSpc>
              <a:spcAft>
                <a:spcPts val="367"/>
              </a:spcAft>
            </a:pPr>
            <a:r>
              <a:rPr lang="en-GB" sz="4000" b="1" kern="1200" dirty="0">
                <a:solidFill>
                  <a:schemeClr val="tx2">
                    <a:lumMod val="60000"/>
                    <a:lumOff val="40000"/>
                  </a:schemeClr>
                </a:solidFill>
                <a:latin typeface="Arial" panose="020B0604020202020204" pitchFamily="34" charset="0"/>
                <a:ea typeface="+mj-ea"/>
                <a:cs typeface="Arial" panose="020B0604020202020204" pitchFamily="34" charset="0"/>
              </a:rPr>
              <a:t>Introduction </a:t>
            </a:r>
          </a:p>
        </p:txBody>
      </p:sp>
      <p:sp>
        <p:nvSpPr>
          <p:cNvPr id="10" name="TextBox 9">
            <a:extLst>
              <a:ext uri="{FF2B5EF4-FFF2-40B4-BE49-F238E27FC236}">
                <a16:creationId xmlns:a16="http://schemas.microsoft.com/office/drawing/2014/main" id="{40844A30-721B-66D2-75EB-D720C00D3893}"/>
              </a:ext>
            </a:extLst>
          </p:cNvPr>
          <p:cNvSpPr txBox="1"/>
          <p:nvPr/>
        </p:nvSpPr>
        <p:spPr>
          <a:xfrm>
            <a:off x="6386509" y="9436845"/>
            <a:ext cx="349831" cy="369332"/>
          </a:xfrm>
          <a:prstGeom prst="rect">
            <a:avLst/>
          </a:prstGeom>
          <a:noFill/>
        </p:spPr>
        <p:txBody>
          <a:bodyPr wrap="square" rtlCol="0">
            <a:spAutoFit/>
          </a:bodyPr>
          <a:lstStyle/>
          <a:p>
            <a:r>
              <a:rPr lang="en-GB" dirty="0">
                <a:solidFill>
                  <a:schemeClr val="accent1"/>
                </a:solidFill>
                <a:latin typeface="Arial Black" panose="020B0A04020102020204" pitchFamily="34" charset="0"/>
              </a:rPr>
              <a:t>2</a:t>
            </a:r>
          </a:p>
        </p:txBody>
      </p:sp>
      <p:pic>
        <p:nvPicPr>
          <p:cNvPr id="2" name="Picture 1" descr="Adult hugging little girl">
            <a:extLst>
              <a:ext uri="{FF2B5EF4-FFF2-40B4-BE49-F238E27FC236}">
                <a16:creationId xmlns:a16="http://schemas.microsoft.com/office/drawing/2014/main" id="{94C8CECF-BE38-14FC-9934-9873A8BE7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390" y="946150"/>
            <a:ext cx="2005684" cy="2863954"/>
          </a:xfrm>
          <a:prstGeom prst="rect">
            <a:avLst/>
          </a:prstGeom>
        </p:spPr>
      </p:pic>
    </p:spTree>
    <p:extLst>
      <p:ext uri="{BB962C8B-B14F-4D97-AF65-F5344CB8AC3E}">
        <p14:creationId xmlns:p14="http://schemas.microsoft.com/office/powerpoint/2010/main" val="2408705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C316-F88F-CF05-EA6B-445CC2F22ABC}"/>
              </a:ext>
            </a:extLst>
          </p:cNvPr>
          <p:cNvSpPr>
            <a:spLocks noGrp="1"/>
          </p:cNvSpPr>
          <p:nvPr>
            <p:ph type="title"/>
          </p:nvPr>
        </p:nvSpPr>
        <p:spPr>
          <a:xfrm>
            <a:off x="360614" y="15650"/>
            <a:ext cx="6379043" cy="1140051"/>
          </a:xfrm>
        </p:spPr>
        <p:txBody>
          <a:bodyPr>
            <a:normAutofit fontScale="90000"/>
          </a:bodyPr>
          <a:lstStyle/>
          <a:p>
            <a:br>
              <a:rPr lang="en-GB" sz="3600" b="1" dirty="0">
                <a:solidFill>
                  <a:schemeClr val="tx2">
                    <a:lumMod val="60000"/>
                    <a:lumOff val="40000"/>
                  </a:schemeClr>
                </a:solidFill>
                <a:latin typeface="Arial" panose="020B0604020202020204" pitchFamily="34" charset="0"/>
                <a:cs typeface="Arial" panose="020B0604020202020204" pitchFamily="34" charset="0"/>
              </a:rPr>
            </a:br>
            <a:r>
              <a:rPr lang="en-GB" sz="3600" b="1" dirty="0">
                <a:solidFill>
                  <a:schemeClr val="tx2">
                    <a:lumMod val="60000"/>
                    <a:lumOff val="40000"/>
                  </a:schemeClr>
                </a:solidFill>
                <a:latin typeface="Arial" panose="020B0604020202020204" pitchFamily="34" charset="0"/>
                <a:cs typeface="Arial" panose="020B0604020202020204" pitchFamily="34" charset="0"/>
              </a:rPr>
              <a:t>Our Business Plan Priorities</a:t>
            </a:r>
            <a:br>
              <a:rPr lang="en-GB" sz="2400" b="1" dirty="0">
                <a:solidFill>
                  <a:schemeClr val="accent1">
                    <a:lumMod val="75000"/>
                  </a:schemeClr>
                </a:solidFill>
                <a:latin typeface="Arial Nova" panose="020B0504020202020204" pitchFamily="34" charset="0"/>
                <a:ea typeface="+mj-ea"/>
                <a:cs typeface="+mj-cs"/>
              </a:rPr>
            </a:br>
            <a:br>
              <a:rPr lang="en-GB" sz="2400" b="1" dirty="0">
                <a:solidFill>
                  <a:schemeClr val="accent1">
                    <a:lumMod val="75000"/>
                  </a:schemeClr>
                </a:solidFill>
                <a:latin typeface="Arial Nova" panose="020B0504020202020204" pitchFamily="34" charset="0"/>
              </a:rPr>
            </a:br>
            <a:endParaRPr lang="en-GB" sz="1600" dirty="0">
              <a:solidFill>
                <a:schemeClr val="accent1">
                  <a:lumMod val="75000"/>
                </a:schemeClr>
              </a:solidFill>
              <a:latin typeface="Arial Nova" panose="020B0504020202020204" pitchFamily="34" charset="0"/>
            </a:endParaRPr>
          </a:p>
        </p:txBody>
      </p:sp>
      <p:graphicFrame>
        <p:nvGraphicFramePr>
          <p:cNvPr id="11" name="TextBox 4">
            <a:extLst>
              <a:ext uri="{FF2B5EF4-FFF2-40B4-BE49-F238E27FC236}">
                <a16:creationId xmlns:a16="http://schemas.microsoft.com/office/drawing/2014/main" id="{F29B5E89-7AAC-1AE4-F431-4D9AF38ACBE5}"/>
              </a:ext>
            </a:extLst>
          </p:cNvPr>
          <p:cNvGraphicFramePr/>
          <p:nvPr>
            <p:extLst>
              <p:ext uri="{D42A27DB-BD31-4B8C-83A1-F6EECF244321}">
                <p14:modId xmlns:p14="http://schemas.microsoft.com/office/powerpoint/2010/main" val="2162053981"/>
              </p:ext>
            </p:extLst>
          </p:nvPr>
        </p:nvGraphicFramePr>
        <p:xfrm>
          <a:off x="360614" y="1009650"/>
          <a:ext cx="6136772" cy="4364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Rounded Corners 14">
            <a:extLst>
              <a:ext uri="{FF2B5EF4-FFF2-40B4-BE49-F238E27FC236}">
                <a16:creationId xmlns:a16="http://schemas.microsoft.com/office/drawing/2014/main" id="{F6F5D421-D15C-8FD7-2543-A4A6A31E25B3}"/>
              </a:ext>
            </a:extLst>
          </p:cNvPr>
          <p:cNvSpPr/>
          <p:nvPr/>
        </p:nvSpPr>
        <p:spPr>
          <a:xfrm>
            <a:off x="266307" y="6832181"/>
            <a:ext cx="6160038" cy="2804692"/>
          </a:xfrm>
          <a:prstGeom prst="roundRect">
            <a:avLst/>
          </a:prstGeom>
          <a:solidFill>
            <a:schemeClr val="tx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dirty="0"/>
          </a:p>
        </p:txBody>
      </p:sp>
      <p:sp>
        <p:nvSpPr>
          <p:cNvPr id="26" name="TextBox 25">
            <a:extLst>
              <a:ext uri="{FF2B5EF4-FFF2-40B4-BE49-F238E27FC236}">
                <a16:creationId xmlns:a16="http://schemas.microsoft.com/office/drawing/2014/main" id="{A20B85C5-8C2F-643A-3C74-E64EFE45EB55}"/>
              </a:ext>
            </a:extLst>
          </p:cNvPr>
          <p:cNvSpPr txBox="1"/>
          <p:nvPr/>
        </p:nvSpPr>
        <p:spPr>
          <a:xfrm>
            <a:off x="470843" y="6987814"/>
            <a:ext cx="6026543" cy="2745110"/>
          </a:xfrm>
          <a:prstGeom prst="rect">
            <a:avLst/>
          </a:prstGeom>
          <a:noFill/>
        </p:spPr>
        <p:txBody>
          <a:bodyPr wrap="square">
            <a:spAutoFit/>
          </a:bodyPr>
          <a:lstStyle/>
          <a:p>
            <a:r>
              <a:rPr lang="en-GB" sz="2000" b="1" dirty="0">
                <a:solidFill>
                  <a:schemeClr val="bg1"/>
                </a:solidFill>
                <a:latin typeface="Arial" panose="020B0604020202020204" pitchFamily="34" charset="0"/>
                <a:ea typeface="+mj-ea"/>
                <a:cs typeface="Arial" panose="020B0604020202020204" pitchFamily="34" charset="0"/>
              </a:rPr>
              <a:t>How we will deliver our priorities</a:t>
            </a:r>
          </a:p>
          <a:p>
            <a:endParaRPr lang="en-GB" b="1" dirty="0">
              <a:solidFill>
                <a:schemeClr val="bg1"/>
              </a:solidFill>
              <a:latin typeface="Arial" panose="020B0604020202020204" pitchFamily="34" charset="0"/>
              <a:ea typeface="+mj-ea"/>
              <a:cs typeface="Arial" panose="020B0604020202020204" pitchFamily="34" charset="0"/>
            </a:endParaRPr>
          </a:p>
          <a:p>
            <a:pPr marL="0" lvl="1" indent="-114300" defTabSz="749808">
              <a:lnSpc>
                <a:spcPct val="107000"/>
              </a:lnSpc>
              <a:spcBef>
                <a:spcPct val="0"/>
              </a:spcBef>
              <a:spcAft>
                <a:spcPts val="656"/>
              </a:spcAft>
              <a:buChar char="•"/>
            </a:pPr>
            <a:r>
              <a:rPr lang="en-GB" sz="1400" dirty="0">
                <a:solidFill>
                  <a:schemeClr val="bg1"/>
                </a:solidFill>
                <a:latin typeface="Arial" panose="020B0604020202020204" pitchFamily="34" charset="0"/>
                <a:ea typeface="Tahoma" panose="020B0604030504040204" pitchFamily="34" charset="0"/>
                <a:cs typeface="Arial" panose="020B0604020202020204" pitchFamily="34" charset="0"/>
              </a:rPr>
              <a:t>Our business plan priorities will be delivered through the WSSCP’s            sub-groups which will report to the lead partners via Steering Group at least 4 times per annum.</a:t>
            </a:r>
          </a:p>
          <a:p>
            <a:pPr marL="0" lvl="1" indent="-114300" defTabSz="749808">
              <a:lnSpc>
                <a:spcPct val="107000"/>
              </a:lnSpc>
              <a:spcBef>
                <a:spcPct val="0"/>
              </a:spcBef>
              <a:spcAft>
                <a:spcPts val="656"/>
              </a:spcAft>
              <a:buChar char="•"/>
            </a:pPr>
            <a:r>
              <a:rPr lang="en-GB" sz="1400" dirty="0">
                <a:solidFill>
                  <a:schemeClr val="bg1"/>
                </a:solidFill>
                <a:latin typeface="Arial" panose="020B0604020202020204" pitchFamily="34" charset="0"/>
                <a:ea typeface="Tahoma" panose="020B0604030504040204" pitchFamily="34" charset="0"/>
                <a:cs typeface="Arial" panose="020B0604020202020204" pitchFamily="34" charset="0"/>
              </a:rPr>
              <a:t>We will work collaboratively with Partnerships and Boards in West Sussex, as well as Pan Sussex programmes and audits. This approach helps us to ensure that collectively we focus on co-ordination of services whilst working to continuously improve outcomes for children and families.</a:t>
            </a:r>
          </a:p>
          <a:p>
            <a:pPr marL="0" lvl="1" defTabSz="749808">
              <a:lnSpc>
                <a:spcPct val="107000"/>
              </a:lnSpc>
              <a:spcBef>
                <a:spcPct val="0"/>
              </a:spcBef>
              <a:spcAft>
                <a:spcPts val="656"/>
              </a:spcAft>
            </a:pPr>
            <a:endParaRPr lang="en-GB" sz="1800" b="1" dirty="0">
              <a:solidFill>
                <a:schemeClr val="bg1"/>
              </a:solidFill>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ED43C8A3-21DC-11AE-2EE3-CF44CCAB0AE5}"/>
              </a:ext>
            </a:extLst>
          </p:cNvPr>
          <p:cNvSpPr txBox="1"/>
          <p:nvPr/>
        </p:nvSpPr>
        <p:spPr>
          <a:xfrm>
            <a:off x="6438872" y="9267541"/>
            <a:ext cx="349831" cy="369332"/>
          </a:xfrm>
          <a:prstGeom prst="rect">
            <a:avLst/>
          </a:prstGeom>
          <a:noFill/>
        </p:spPr>
        <p:txBody>
          <a:bodyPr wrap="square" rtlCol="0">
            <a:spAutoFit/>
          </a:bodyPr>
          <a:lstStyle/>
          <a:p>
            <a:r>
              <a:rPr lang="en-GB" dirty="0">
                <a:solidFill>
                  <a:schemeClr val="accent1"/>
                </a:solidFill>
                <a:latin typeface="Arial Black" panose="020B0A04020102020204" pitchFamily="34" charset="0"/>
              </a:rPr>
              <a:t>3</a:t>
            </a:r>
          </a:p>
        </p:txBody>
      </p:sp>
      <p:pic>
        <p:nvPicPr>
          <p:cNvPr id="8" name="Picture 7">
            <a:extLst>
              <a:ext uri="{FF2B5EF4-FFF2-40B4-BE49-F238E27FC236}">
                <a16:creationId xmlns:a16="http://schemas.microsoft.com/office/drawing/2014/main" id="{06F473C3-48DF-A59C-1645-2D94C959B71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419100" y="5470260"/>
            <a:ext cx="1039293" cy="1282031"/>
          </a:xfrm>
          <a:prstGeom prst="rect">
            <a:avLst/>
          </a:prstGeom>
          <a:effectLst>
            <a:softEdge rad="31750"/>
          </a:effectLst>
        </p:spPr>
      </p:pic>
      <p:pic>
        <p:nvPicPr>
          <p:cNvPr id="23" name="Picture 22" descr="Children running uphill">
            <a:extLst>
              <a:ext uri="{FF2B5EF4-FFF2-40B4-BE49-F238E27FC236}">
                <a16:creationId xmlns:a16="http://schemas.microsoft.com/office/drawing/2014/main" id="{C7FE07F8-D62E-DA05-CAE2-9B9545C645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44967" y="5470260"/>
            <a:ext cx="1930400" cy="1282031"/>
          </a:xfrm>
          <a:prstGeom prst="rect">
            <a:avLst/>
          </a:prstGeom>
          <a:effectLst>
            <a:softEdge rad="31750"/>
          </a:effectLst>
        </p:spPr>
      </p:pic>
      <p:pic>
        <p:nvPicPr>
          <p:cNvPr id="4" name="Picture 3">
            <a:extLst>
              <a:ext uri="{FF2B5EF4-FFF2-40B4-BE49-F238E27FC236}">
                <a16:creationId xmlns:a16="http://schemas.microsoft.com/office/drawing/2014/main" id="{695E3FB4-5CFE-04EE-B26F-6B586D03280F}"/>
              </a:ext>
            </a:extLst>
          </p:cNvPr>
          <p:cNvPicPr>
            <a:picLocks noChangeAspect="1"/>
          </p:cNvPicPr>
          <p:nvPr/>
        </p:nvPicPr>
        <p:blipFill>
          <a:blip r:embed="rId10"/>
          <a:stretch>
            <a:fillRect/>
          </a:stretch>
        </p:blipFill>
        <p:spPr>
          <a:xfrm>
            <a:off x="1528859" y="5465870"/>
            <a:ext cx="1824153" cy="1290809"/>
          </a:xfrm>
          <a:prstGeom prst="rect">
            <a:avLst/>
          </a:prstGeom>
          <a:effectLst>
            <a:softEdge rad="31750"/>
          </a:effectLst>
        </p:spPr>
      </p:pic>
      <p:pic>
        <p:nvPicPr>
          <p:cNvPr id="6" name="Picture 5">
            <a:extLst>
              <a:ext uri="{FF2B5EF4-FFF2-40B4-BE49-F238E27FC236}">
                <a16:creationId xmlns:a16="http://schemas.microsoft.com/office/drawing/2014/main" id="{A953F715-D37F-EAB0-FC9B-3356B796E947}"/>
              </a:ext>
            </a:extLst>
          </p:cNvPr>
          <p:cNvPicPr>
            <a:picLocks noChangeAspect="1"/>
          </p:cNvPicPr>
          <p:nvPr/>
        </p:nvPicPr>
        <p:blipFill>
          <a:blip r:embed="rId11"/>
          <a:stretch>
            <a:fillRect/>
          </a:stretch>
        </p:blipFill>
        <p:spPr>
          <a:xfrm>
            <a:off x="5467322" y="5461482"/>
            <a:ext cx="971550" cy="1274648"/>
          </a:xfrm>
          <a:prstGeom prst="rect">
            <a:avLst/>
          </a:prstGeom>
          <a:effectLst>
            <a:softEdge rad="31750"/>
          </a:effectLst>
        </p:spPr>
      </p:pic>
    </p:spTree>
    <p:extLst>
      <p:ext uri="{BB962C8B-B14F-4D97-AF65-F5344CB8AC3E}">
        <p14:creationId xmlns:p14="http://schemas.microsoft.com/office/powerpoint/2010/main" val="3711128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7" name="Picture 6" descr="Shadow of child in rocking chair">
            <a:extLst>
              <a:ext uri="{FF2B5EF4-FFF2-40B4-BE49-F238E27FC236}">
                <a16:creationId xmlns:a16="http://schemas.microsoft.com/office/drawing/2014/main" id="{E748D1F7-CD43-FE63-14DC-C195634DE1A8}"/>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26192" r="27596"/>
          <a:stretch/>
        </p:blipFill>
        <p:spPr>
          <a:xfrm>
            <a:off x="0" y="89913"/>
            <a:ext cx="6857980" cy="9905990"/>
          </a:xfrm>
          <a:prstGeom prst="rect">
            <a:avLst/>
          </a:prstGeom>
        </p:spPr>
      </p:pic>
      <p:sp>
        <p:nvSpPr>
          <p:cNvPr id="12" name="Rectangle 11">
            <a:extLst>
              <a:ext uri="{FF2B5EF4-FFF2-40B4-BE49-F238E27FC236}">
                <a16:creationId xmlns:a16="http://schemas.microsoft.com/office/drawing/2014/main" id="{E8F175C6-C15F-4DB0-8423-A1EF4AADC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71488" y="436005"/>
            <a:ext cx="5912205" cy="9004721"/>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sp>
        <p:nvSpPr>
          <p:cNvPr id="2" name="Title 1">
            <a:extLst>
              <a:ext uri="{FF2B5EF4-FFF2-40B4-BE49-F238E27FC236}">
                <a16:creationId xmlns:a16="http://schemas.microsoft.com/office/drawing/2014/main" id="{0BBAC316-F88F-CF05-EA6B-445CC2F22ABC}"/>
              </a:ext>
            </a:extLst>
          </p:cNvPr>
          <p:cNvSpPr>
            <a:spLocks noGrp="1"/>
          </p:cNvSpPr>
          <p:nvPr>
            <p:ph type="title"/>
          </p:nvPr>
        </p:nvSpPr>
        <p:spPr>
          <a:xfrm>
            <a:off x="565150" y="627745"/>
            <a:ext cx="5654455" cy="2020814"/>
          </a:xfrm>
          <a:noFill/>
        </p:spPr>
        <p:txBody>
          <a:bodyPr anchor="b">
            <a:normAutofit fontScale="90000"/>
          </a:bodyPr>
          <a:lstStyle/>
          <a:p>
            <a:r>
              <a:rPr lang="en-GB" sz="2700" b="1" dirty="0">
                <a:solidFill>
                  <a:srgbClr val="FFFFFF"/>
                </a:solidFill>
                <a:latin typeface="Arial" panose="020B0604020202020204" pitchFamily="34" charset="0"/>
                <a:cs typeface="Arial" panose="020B0604020202020204" pitchFamily="34" charset="0"/>
              </a:rPr>
              <a:t>Strategic Priority 1</a:t>
            </a:r>
            <a:br>
              <a:rPr lang="en-GB" sz="2700" b="1" dirty="0">
                <a:solidFill>
                  <a:srgbClr val="FFFFFF"/>
                </a:solidFill>
                <a:latin typeface="Arial" panose="020B0604020202020204" pitchFamily="34" charset="0"/>
                <a:cs typeface="Arial" panose="020B0604020202020204" pitchFamily="34" charset="0"/>
              </a:rPr>
            </a:br>
            <a:r>
              <a:rPr lang="en-GB" sz="2700" b="1" dirty="0">
                <a:solidFill>
                  <a:srgbClr val="FFFFFF"/>
                </a:solidFill>
                <a:latin typeface="Arial" panose="020B0604020202020204" pitchFamily="34" charset="0"/>
                <a:cs typeface="Arial" panose="020B0604020202020204" pitchFamily="34" charset="0"/>
              </a:rPr>
              <a:t>Strengthening the effectiveness of our multi-agency practice</a:t>
            </a: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r>
              <a:rPr lang="en-GB" sz="2000" b="1" dirty="0">
                <a:solidFill>
                  <a:srgbClr val="FFFFFF"/>
                </a:solidFill>
                <a:latin typeface="Arial" panose="020B0604020202020204" pitchFamily="34" charset="0"/>
                <a:ea typeface="+mn-ea"/>
                <a:cs typeface="Arial" panose="020B0604020202020204" pitchFamily="34" charset="0"/>
              </a:rPr>
              <a:t>Lead partner: WSCC Children’s Social Care </a:t>
            </a:r>
            <a:br>
              <a:rPr lang="en-GB" sz="2000" b="1" dirty="0">
                <a:solidFill>
                  <a:srgbClr val="FFFFFF"/>
                </a:solidFill>
                <a:latin typeface="Arial" panose="020B0604020202020204" pitchFamily="34" charset="0"/>
                <a:ea typeface="+mn-ea"/>
                <a:cs typeface="Arial" panose="020B0604020202020204" pitchFamily="34" charset="0"/>
              </a:rPr>
            </a:br>
            <a:r>
              <a:rPr lang="en-GB" sz="2000" b="1" dirty="0">
                <a:solidFill>
                  <a:srgbClr val="FFFFFF"/>
                </a:solidFill>
                <a:latin typeface="Arial" panose="020B0604020202020204" pitchFamily="34" charset="0"/>
                <a:ea typeface="+mn-ea"/>
                <a:cs typeface="Arial" panose="020B0604020202020204" pitchFamily="34" charset="0"/>
              </a:rPr>
              <a:t>April 2023-March 2026</a:t>
            </a:r>
            <a:br>
              <a:rPr lang="en-GB" sz="1800" b="1" dirty="0">
                <a:solidFill>
                  <a:srgbClr val="FFFFFF"/>
                </a:solidFill>
                <a:latin typeface="Arial Nova" panose="020B0504020202020204" pitchFamily="34" charset="0"/>
                <a:ea typeface="+mn-ea"/>
                <a:cs typeface="Times New Roman" panose="02020603050405020304" pitchFamily="18" charset="0"/>
              </a:rPr>
            </a:br>
            <a:endParaRPr lang="en-GB" sz="1800" b="1" dirty="0">
              <a:solidFill>
                <a:srgbClr val="FFFFFF"/>
              </a:solidFill>
              <a:latin typeface="Arial Nova" panose="020B0504020202020204" pitchFamily="34" charset="0"/>
              <a:ea typeface="+mn-ea"/>
              <a:cs typeface="Times New Roman" panose="02020603050405020304" pitchFamily="18" charset="0"/>
            </a:endParaRPr>
          </a:p>
        </p:txBody>
      </p:sp>
      <p:sp>
        <p:nvSpPr>
          <p:cNvPr id="3" name="Content Placeholder 2">
            <a:extLst>
              <a:ext uri="{FF2B5EF4-FFF2-40B4-BE49-F238E27FC236}">
                <a16:creationId xmlns:a16="http://schemas.microsoft.com/office/drawing/2014/main" id="{165990B0-8FA1-71B6-DC1E-072AC46E0E00}"/>
              </a:ext>
            </a:extLst>
          </p:cNvPr>
          <p:cNvSpPr>
            <a:spLocks noGrp="1"/>
          </p:cNvSpPr>
          <p:nvPr>
            <p:ph idx="1"/>
          </p:nvPr>
        </p:nvSpPr>
        <p:spPr>
          <a:xfrm>
            <a:off x="638394" y="2515650"/>
            <a:ext cx="5654456" cy="7390350"/>
          </a:xfrm>
        </p:spPr>
        <p:txBody>
          <a:bodyPr>
            <a:normAutofit fontScale="25000" lnSpcReduction="20000"/>
          </a:bodyPr>
          <a:lstStyle/>
          <a:p>
            <a:pPr marL="0" indent="0">
              <a:buClr>
                <a:srgbClr val="9197CF"/>
              </a:buClr>
              <a:buNone/>
            </a:pPr>
            <a:r>
              <a:rPr lang="en-GB" sz="6400" b="1" dirty="0">
                <a:solidFill>
                  <a:srgbClr val="FFFFFF"/>
                </a:solidFill>
                <a:latin typeface="Arial Nova" panose="020B0504020202020204" pitchFamily="34" charset="0"/>
                <a:ea typeface="Times New Roman" panose="02020603050405020304" pitchFamily="18" charset="0"/>
                <a:cs typeface="Times New Roman" panose="02020603050405020304" pitchFamily="18" charset="0"/>
              </a:rPr>
              <a:t>Expected Outcome for children</a:t>
            </a:r>
          </a:p>
          <a:p>
            <a:pPr marL="0" indent="0">
              <a:buClr>
                <a:srgbClr val="9197CF"/>
              </a:buClr>
              <a:buNone/>
            </a:pPr>
            <a:r>
              <a:rPr lang="en-GB" sz="5600" dirty="0">
                <a:solidFill>
                  <a:srgbClr val="FFFFFF"/>
                </a:solidFill>
                <a:latin typeface="Arial Nova" panose="020B0504020202020204" pitchFamily="34" charset="0"/>
                <a:ea typeface="Times New Roman" panose="02020603050405020304" pitchFamily="18" charset="0"/>
                <a:cs typeface="Times New Roman" panose="02020603050405020304" pitchFamily="18" charset="0"/>
              </a:rPr>
              <a:t>Children, young people and families who need help and protection receive high quality and effective multi-agency intervention and support when they need it.</a:t>
            </a:r>
          </a:p>
          <a:p>
            <a:pPr marL="0" indent="0">
              <a:buClr>
                <a:srgbClr val="9197CF"/>
              </a:buClr>
              <a:buNone/>
            </a:pPr>
            <a:endParaRPr lang="en-GB" sz="6400" b="1" dirty="0">
              <a:solidFill>
                <a:srgbClr val="FFFFFF"/>
              </a:solidFill>
              <a:latin typeface="Arial Nova" panose="020B0504020202020204" pitchFamily="34" charset="0"/>
              <a:ea typeface="Times New Roman" panose="02020603050405020304" pitchFamily="18" charset="0"/>
              <a:cs typeface="Times New Roman" panose="02020603050405020304" pitchFamily="18" charset="0"/>
            </a:endParaRPr>
          </a:p>
          <a:p>
            <a:pPr marL="0" indent="0">
              <a:buClr>
                <a:srgbClr val="9197CF"/>
              </a:buClr>
              <a:buNone/>
            </a:pPr>
            <a:r>
              <a:rPr lang="en-GB" sz="6400" b="1" kern="1200" dirty="0">
                <a:solidFill>
                  <a:srgbClr val="FFFFFF"/>
                </a:solidFill>
                <a:effectLst/>
                <a:latin typeface="Arial Nova" panose="020B0504020202020204" pitchFamily="34" charset="0"/>
                <a:ea typeface="Times New Roman" panose="02020603050405020304" pitchFamily="18" charset="0"/>
                <a:cs typeface="Times New Roman" panose="02020603050405020304" pitchFamily="18" charset="0"/>
              </a:rPr>
              <a:t>Why we chose this priority </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By strengthening our muti-agency systems and practice we can ensure we are keeping children safe - so that children, young people and families stay together and get the help they need. </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Learning from Reviews and audits have identified recurring practice findings across the Partnership  which require resolution via (i) focussed improvements  and (ii)  testing the impact of changes to systems and practice such as by audit and staff surveys. </a:t>
            </a:r>
          </a:p>
          <a:p>
            <a:pPr marL="0" indent="0">
              <a:spcAft>
                <a:spcPts val="800"/>
              </a:spcAft>
              <a:buNone/>
            </a:pPr>
            <a:r>
              <a:rPr lang="en-GB" sz="6400" b="1" kern="1200" dirty="0">
                <a:effectLst/>
                <a:latin typeface="Arial Nova" panose="020B0504020202020204" pitchFamily="34" charset="0"/>
                <a:ea typeface="Times New Roman" panose="02020603050405020304" pitchFamily="18" charset="0"/>
                <a:cs typeface="Times New Roman" panose="02020603050405020304" pitchFamily="18" charset="0"/>
              </a:rPr>
              <a:t>How we will deliver this priority </a:t>
            </a:r>
            <a:endParaRPr lang="en-GB" sz="6400" dirty="0">
              <a:solidFill>
                <a:srgbClr val="FFFFFF"/>
              </a:solidFill>
              <a:latin typeface="Arial" panose="020B0604020202020204" pitchFamily="34" charset="0"/>
              <a:ea typeface="Tahoma" panose="020B0604030504040204" pitchFamily="34" charset="0"/>
              <a:cs typeface="Arial" panose="020B0604020202020204" pitchFamily="34" charset="0"/>
            </a:endParaRPr>
          </a:p>
          <a:p>
            <a:pPr marL="0" indent="0">
              <a:spcAft>
                <a:spcPts val="800"/>
              </a:spcAft>
              <a:buNone/>
            </a:pPr>
            <a:r>
              <a:rPr lang="en-GB" sz="5600" b="1" dirty="0">
                <a:solidFill>
                  <a:srgbClr val="FFFFFF"/>
                </a:solidFill>
                <a:latin typeface="Arial" panose="020B0604020202020204" pitchFamily="34" charset="0"/>
                <a:ea typeface="Tahoma" panose="020B0604030504040204" pitchFamily="34" charset="0"/>
                <a:cs typeface="Arial" panose="020B0604020202020204" pitchFamily="34" charset="0"/>
              </a:rPr>
              <a:t>Voice and Participation:</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Ensure inclusive child centred practice, which fully recognises and responds to intersecting needs of children, families and communities whose voices are seldom heard</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Voluntary and Community Sector voice </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Schools and colleges are engaged in the WSSCP’s work</a:t>
            </a:r>
          </a:p>
          <a:p>
            <a:pPr marL="0" indent="0">
              <a:spcAft>
                <a:spcPts val="800"/>
              </a:spcAft>
              <a:buNone/>
            </a:pPr>
            <a:r>
              <a:rPr lang="en-GB" sz="5600" b="1" dirty="0">
                <a:solidFill>
                  <a:srgbClr val="FFFFFF"/>
                </a:solidFill>
                <a:latin typeface="Arial" panose="020B0604020202020204" pitchFamily="34" charset="0"/>
                <a:ea typeface="Tahoma" panose="020B0604030504040204" pitchFamily="34" charset="0"/>
                <a:cs typeface="Arial" panose="020B0604020202020204" pitchFamily="34" charset="0"/>
              </a:rPr>
              <a:t>Improving Systems and Practice: </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A shared understanding of thresholds of need </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Effective communication/information sharing</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Escalation (of professional differences) to safeguard children </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Build on progress already made at identifying and responding to  neglect and ‘break the cycle’ of intergenerational neglect</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Consistent commitment to partnership working, with shared expectations</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Independent scrutiny programme to test effectiveness of systems and practice</a:t>
            </a:r>
          </a:p>
          <a:p>
            <a:pPr>
              <a:spcAft>
                <a:spcPts val="800"/>
              </a:spcAft>
            </a:pPr>
            <a:r>
              <a:rPr lang="en-GB" sz="4800" dirty="0">
                <a:solidFill>
                  <a:srgbClr val="FFFFFF"/>
                </a:solidFill>
                <a:latin typeface="Arial" panose="020B0604020202020204" pitchFamily="34" charset="0"/>
                <a:ea typeface="Tahoma" panose="020B0604030504040204" pitchFamily="34" charset="0"/>
                <a:cs typeface="Arial" panose="020B0604020202020204" pitchFamily="34" charset="0"/>
              </a:rPr>
              <a:t> Use data to inform strategy and monitor progress.</a:t>
            </a:r>
          </a:p>
          <a:p>
            <a:pPr>
              <a:spcAft>
                <a:spcPts val="800"/>
              </a:spcAft>
            </a:pPr>
            <a:endParaRPr lang="en-GB" sz="3700" dirty="0">
              <a:solidFill>
                <a:srgbClr val="FFFFFF"/>
              </a:solidFill>
              <a:highlight>
                <a:srgbClr val="FFFF00"/>
              </a:highlight>
              <a:latin typeface="Arial" panose="020B0604020202020204" pitchFamily="34" charset="0"/>
              <a:ea typeface="Tahoma" panose="020B0604030504040204" pitchFamily="34" charset="0"/>
              <a:cs typeface="Arial" panose="020B0604020202020204" pitchFamily="34" charset="0"/>
            </a:endParaRPr>
          </a:p>
          <a:p>
            <a:pPr marL="0" indent="0">
              <a:spcAft>
                <a:spcPts val="800"/>
              </a:spcAft>
              <a:buNone/>
            </a:pPr>
            <a:r>
              <a:rPr lang="en-GB" sz="2900" dirty="0">
                <a:solidFill>
                  <a:srgbClr val="FFFFFF"/>
                </a:solidFill>
                <a:latin typeface="Arial" panose="020B0604020202020204" pitchFamily="34" charset="0"/>
                <a:ea typeface="Tahoma" panose="020B0604030504040204" pitchFamily="34" charset="0"/>
                <a:cs typeface="Arial" panose="020B0604020202020204" pitchFamily="34" charset="0"/>
              </a:rPr>
              <a:t> </a:t>
            </a:r>
            <a:endParaRPr lang="en-GB" sz="1300" dirty="0">
              <a:solidFill>
                <a:srgbClr val="FFFFFF"/>
              </a:solidFill>
            </a:endParaRPr>
          </a:p>
        </p:txBody>
      </p:sp>
      <p:sp>
        <p:nvSpPr>
          <p:cNvPr id="4" name="TextBox 3">
            <a:extLst>
              <a:ext uri="{FF2B5EF4-FFF2-40B4-BE49-F238E27FC236}">
                <a16:creationId xmlns:a16="http://schemas.microsoft.com/office/drawing/2014/main" id="{BE61729B-7D78-F4CA-F559-AB0F0A05CEB7}"/>
              </a:ext>
            </a:extLst>
          </p:cNvPr>
          <p:cNvSpPr txBox="1"/>
          <p:nvPr/>
        </p:nvSpPr>
        <p:spPr>
          <a:xfrm>
            <a:off x="6292850" y="9283700"/>
            <a:ext cx="349831" cy="369332"/>
          </a:xfrm>
          <a:prstGeom prst="rect">
            <a:avLst/>
          </a:prstGeom>
          <a:noFill/>
        </p:spPr>
        <p:txBody>
          <a:bodyPr wrap="square" rtlCol="0">
            <a:spAutoFit/>
          </a:bodyPr>
          <a:lstStyle/>
          <a:p>
            <a:r>
              <a:rPr lang="en-GB" dirty="0">
                <a:latin typeface="Arial Black" panose="020B0A04020102020204" pitchFamily="34" charset="0"/>
              </a:rPr>
              <a:t>4</a:t>
            </a:r>
            <a:r>
              <a:rPr lang="en-GB" dirty="0">
                <a:solidFill>
                  <a:schemeClr val="accent1"/>
                </a:solidFill>
                <a:latin typeface="Arial Black" panose="020B0A04020102020204" pitchFamily="34" charset="0"/>
              </a:rPr>
              <a:t> </a:t>
            </a:r>
          </a:p>
        </p:txBody>
      </p:sp>
    </p:spTree>
    <p:extLst>
      <p:ext uri="{BB962C8B-B14F-4D97-AF65-F5344CB8AC3E}">
        <p14:creationId xmlns:p14="http://schemas.microsoft.com/office/powerpoint/2010/main" val="3074820428"/>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Shadow of child in rocking chair">
            <a:extLst>
              <a:ext uri="{FF2B5EF4-FFF2-40B4-BE49-F238E27FC236}">
                <a16:creationId xmlns:a16="http://schemas.microsoft.com/office/drawing/2014/main" id="{E748D1F7-CD43-FE63-14DC-C195634DE1A8}"/>
              </a:ext>
            </a:extLst>
          </p:cNvPr>
          <p:cNvPicPr>
            <a:picLocks noChangeAspect="1"/>
          </p:cNvPicPr>
          <p:nvPr/>
        </p:nvPicPr>
        <p:blipFill rotWithShape="1">
          <a:blip r:embed="rId3">
            <a:alphaModFix amt="25000"/>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26192" r="27596"/>
          <a:stretch/>
        </p:blipFill>
        <p:spPr>
          <a:xfrm>
            <a:off x="20" y="0"/>
            <a:ext cx="6857980" cy="9905990"/>
          </a:xfrm>
          <a:prstGeom prst="rect">
            <a:avLst/>
          </a:prstGeom>
          <a:solidFill>
            <a:schemeClr val="bg2">
              <a:lumMod val="40000"/>
              <a:lumOff val="60000"/>
            </a:schemeClr>
          </a:solidFill>
        </p:spPr>
      </p:pic>
      <p:sp>
        <p:nvSpPr>
          <p:cNvPr id="2" name="Title 1">
            <a:extLst>
              <a:ext uri="{FF2B5EF4-FFF2-40B4-BE49-F238E27FC236}">
                <a16:creationId xmlns:a16="http://schemas.microsoft.com/office/drawing/2014/main" id="{0BBAC316-F88F-CF05-EA6B-445CC2F22ABC}"/>
              </a:ext>
            </a:extLst>
          </p:cNvPr>
          <p:cNvSpPr>
            <a:spLocks noGrp="1"/>
          </p:cNvSpPr>
          <p:nvPr>
            <p:ph type="title"/>
          </p:nvPr>
        </p:nvSpPr>
        <p:spPr>
          <a:xfrm>
            <a:off x="471488" y="527405"/>
            <a:ext cx="5915025" cy="1914702"/>
          </a:xfrm>
          <a:solidFill>
            <a:schemeClr val="bg2">
              <a:lumMod val="40000"/>
              <a:lumOff val="60000"/>
            </a:schemeClr>
          </a:solidFill>
        </p:spPr>
        <p:txBody>
          <a:bodyPr>
            <a:normAutofit fontScale="90000"/>
          </a:bodyPr>
          <a:lstStyle/>
          <a:p>
            <a:br>
              <a:rPr lang="en-GB" sz="3600" b="1" dirty="0">
                <a:latin typeface="Arial" panose="020B0604020202020204" pitchFamily="34" charset="0"/>
                <a:cs typeface="Arial" panose="020B0604020202020204" pitchFamily="34" charset="0"/>
              </a:rPr>
            </a:br>
            <a:br>
              <a:rPr lang="en-GB" sz="2700"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Strategic Priority 2</a:t>
            </a:r>
            <a:br>
              <a:rPr lang="en-GB" sz="2700" b="1" dirty="0">
                <a:latin typeface="Arial" panose="020B0604020202020204" pitchFamily="34" charset="0"/>
                <a:cs typeface="Arial" panose="020B0604020202020204" pitchFamily="34" charset="0"/>
              </a:rPr>
            </a:br>
            <a:r>
              <a:rPr lang="en-GB" sz="2700" b="1" dirty="0">
                <a:latin typeface="Arial" panose="020B0604020202020204" pitchFamily="34" charset="0"/>
                <a:cs typeface="Arial" panose="020B0604020202020204" pitchFamily="34" charset="0"/>
              </a:rPr>
              <a:t>Child Sexual Abuse (CSA): Protecting and safeguarding our children</a:t>
            </a:r>
            <a:br>
              <a:rPr lang="en-GB" sz="3100" b="1" dirty="0">
                <a:latin typeface="Arial" panose="020B0604020202020204" pitchFamily="34" charset="0"/>
                <a:cs typeface="Arial" panose="020B0604020202020204" pitchFamily="34" charset="0"/>
              </a:rPr>
            </a:br>
            <a:br>
              <a:rPr lang="en-GB" sz="3600" kern="1200" dirty="0">
                <a:latin typeface="Arial Nova" panose="020B0504020202020204" pitchFamily="34" charset="0"/>
              </a:rPr>
            </a:br>
            <a:br>
              <a:rPr lang="en-GB" sz="3100" b="1" dirty="0">
                <a:latin typeface="Arial" panose="020B0604020202020204" pitchFamily="34" charset="0"/>
                <a:cs typeface="Arial" panose="020B0604020202020204" pitchFamily="34" charset="0"/>
              </a:rPr>
            </a:br>
            <a:r>
              <a:rPr lang="en-GB" sz="3100" b="1" dirty="0">
                <a:latin typeface="Arial" panose="020B0604020202020204" pitchFamily="34" charset="0"/>
                <a:cs typeface="Arial" panose="020B0604020202020204" pitchFamily="34" charset="0"/>
              </a:rPr>
              <a:t>Lead </a:t>
            </a:r>
          </a:p>
        </p:txBody>
      </p:sp>
      <p:sp>
        <p:nvSpPr>
          <p:cNvPr id="3" name="Content Placeholder 2">
            <a:extLst>
              <a:ext uri="{FF2B5EF4-FFF2-40B4-BE49-F238E27FC236}">
                <a16:creationId xmlns:a16="http://schemas.microsoft.com/office/drawing/2014/main" id="{165990B0-8FA1-71B6-DC1E-072AC46E0E00}"/>
              </a:ext>
            </a:extLst>
          </p:cNvPr>
          <p:cNvSpPr>
            <a:spLocks noGrp="1"/>
          </p:cNvSpPr>
          <p:nvPr>
            <p:ph idx="1"/>
          </p:nvPr>
        </p:nvSpPr>
        <p:spPr>
          <a:xfrm>
            <a:off x="471488" y="2051050"/>
            <a:ext cx="5915025" cy="7232649"/>
          </a:xfrm>
          <a:solidFill>
            <a:schemeClr val="bg2">
              <a:lumMod val="40000"/>
              <a:lumOff val="60000"/>
            </a:schemeClr>
          </a:solidFill>
        </p:spPr>
        <p:txBody>
          <a:bodyPr>
            <a:normAutofit fontScale="92500" lnSpcReduction="10000"/>
          </a:bodyPr>
          <a:lstStyle/>
          <a:p>
            <a:pPr marL="0" indent="0">
              <a:buClr>
                <a:srgbClr val="9197CF"/>
              </a:buClr>
              <a:buNone/>
            </a:pPr>
            <a:r>
              <a:rPr lang="en-GB" sz="1900" b="1" dirty="0">
                <a:latin typeface="Arial Nova" panose="020B0504020202020204" pitchFamily="34" charset="0"/>
                <a:cs typeface="Times New Roman" panose="02020603050405020304" pitchFamily="18" charset="0"/>
              </a:rPr>
              <a:t>Lead Partner: Sussex Police </a:t>
            </a:r>
            <a:br>
              <a:rPr lang="en-GB" sz="1900" b="1" dirty="0">
                <a:latin typeface="Arial Nova" panose="020B0504020202020204" pitchFamily="34" charset="0"/>
                <a:cs typeface="Times New Roman" panose="02020603050405020304" pitchFamily="18" charset="0"/>
              </a:rPr>
            </a:br>
            <a:r>
              <a:rPr lang="en-GB" sz="1900" b="1" dirty="0">
                <a:latin typeface="Arial Nova" panose="020B0504020202020204" pitchFamily="34" charset="0"/>
                <a:cs typeface="Times New Roman" panose="02020603050405020304" pitchFamily="18" charset="0"/>
              </a:rPr>
              <a:t>April 2023-March 2025</a:t>
            </a:r>
          </a:p>
          <a:p>
            <a:pPr marL="0" indent="0">
              <a:buClr>
                <a:srgbClr val="9197CF"/>
              </a:buClr>
              <a:buNone/>
            </a:pPr>
            <a:endParaRPr lang="en-GB" sz="1800" b="1" dirty="0">
              <a:latin typeface="Arial Nova" panose="020B0504020202020204" pitchFamily="34" charset="0"/>
              <a:cs typeface="Times New Roman" panose="02020603050405020304" pitchFamily="18" charset="0"/>
            </a:endParaRPr>
          </a:p>
          <a:p>
            <a:pPr marL="0" indent="0">
              <a:buClr>
                <a:srgbClr val="9197CF"/>
              </a:buClr>
              <a:buNone/>
            </a:pPr>
            <a:r>
              <a:rPr lang="en-GB" sz="1700" b="1" dirty="0">
                <a:latin typeface="Arial Nova" panose="020B0504020202020204" pitchFamily="34" charset="0"/>
                <a:cs typeface="Times New Roman" panose="02020603050405020304" pitchFamily="18" charset="0"/>
              </a:rPr>
              <a:t>Expected outcome for children </a:t>
            </a:r>
          </a:p>
          <a:p>
            <a:pPr>
              <a:lnSpc>
                <a:spcPct val="100000"/>
              </a:lnSpc>
              <a:spcAft>
                <a:spcPts val="800"/>
              </a:spcAft>
              <a:buClr>
                <a:srgbClr val="9197CF"/>
              </a:buClr>
            </a:pPr>
            <a:r>
              <a:rPr lang="en-GB" sz="1800" dirty="0">
                <a:latin typeface="Arial" panose="020B0604020202020204" pitchFamily="34" charset="0"/>
              </a:rPr>
              <a:t>Develop and embed a cohesive multi-agency approach to effectively safeguard and support children who have suffered or are at risk of CSA.</a:t>
            </a:r>
            <a:endParaRPr lang="en-GB" sz="1800" b="1" dirty="0">
              <a:latin typeface="Arial Nova" panose="020B0504020202020204" pitchFamily="34" charset="0"/>
              <a:cs typeface="Times New Roman" panose="02020603050405020304" pitchFamily="18" charset="0"/>
            </a:endParaRPr>
          </a:p>
          <a:p>
            <a:pPr marL="0" indent="0">
              <a:buClr>
                <a:srgbClr val="9197CF"/>
              </a:buClr>
              <a:buNone/>
            </a:pPr>
            <a:endParaRPr lang="en-GB" sz="1800" b="1" dirty="0">
              <a:latin typeface="Arial Nova" panose="020B0504020202020204" pitchFamily="34" charset="0"/>
              <a:cs typeface="Times New Roman" panose="02020603050405020304" pitchFamily="18" charset="0"/>
            </a:endParaRPr>
          </a:p>
          <a:p>
            <a:pPr marL="0" indent="0">
              <a:lnSpc>
                <a:spcPct val="70000"/>
              </a:lnSpc>
              <a:buClr>
                <a:srgbClr val="9197CF"/>
              </a:buClr>
              <a:buNone/>
            </a:pPr>
            <a:r>
              <a:rPr lang="en-GB" sz="1600" b="1" dirty="0">
                <a:solidFill>
                  <a:srgbClr val="FFFFFF"/>
                </a:solidFill>
                <a:latin typeface="Arial" panose="020B0604020202020204" pitchFamily="34" charset="0"/>
                <a:ea typeface="Tahoma" panose="020B0604030504040204" pitchFamily="34" charset="0"/>
                <a:cs typeface="Arial" panose="020B0604020202020204" pitchFamily="34" charset="0"/>
              </a:rPr>
              <a:t>Why we chose this priority</a:t>
            </a:r>
          </a:p>
          <a:p>
            <a:pPr>
              <a:lnSpc>
                <a:spcPct val="100000"/>
              </a:lnSpc>
              <a:spcAft>
                <a:spcPts val="800"/>
              </a:spcAft>
              <a:buClr>
                <a:srgbClr val="9197CF"/>
              </a:buClr>
            </a:pPr>
            <a:r>
              <a:rPr lang="en-GB" sz="1400" dirty="0">
                <a:latin typeface="Arial" panose="020B0604020202020204" pitchFamily="34" charset="0"/>
              </a:rPr>
              <a:t>Government research and data highlights the complexity of this work and the need to have a clear understanding of and response to CSA. Recent child safeguarding review findings highlighted that practitioners and managers should be better supported to recognise and respond to CSA. risks and need.</a:t>
            </a:r>
          </a:p>
          <a:p>
            <a:pPr marL="0" indent="0">
              <a:buClr>
                <a:srgbClr val="9197CF"/>
              </a:buClr>
              <a:buNone/>
            </a:pPr>
            <a:endParaRPr lang="en-GB" sz="1400" dirty="0">
              <a:latin typeface="Arial" panose="020B0604020202020204" pitchFamily="34" charset="0"/>
            </a:endParaRPr>
          </a:p>
          <a:p>
            <a:pPr marL="0" indent="0">
              <a:spcAft>
                <a:spcPts val="800"/>
              </a:spcAft>
              <a:buNone/>
            </a:pPr>
            <a:r>
              <a:rPr lang="en-GB" sz="1600" b="1" kern="1200" dirty="0">
                <a:effectLst/>
                <a:latin typeface="Arial" panose="020B0604020202020204" pitchFamily="34" charset="0"/>
                <a:ea typeface="Times New Roman" panose="02020603050405020304" pitchFamily="18" charset="0"/>
                <a:cs typeface="Arial" panose="020B0604020202020204" pitchFamily="34" charset="0"/>
              </a:rPr>
              <a:t>How we will deliver this priority </a:t>
            </a:r>
            <a:endParaRPr lang="en-GB" sz="1600" dirty="0">
              <a:effectLst/>
              <a:latin typeface="Arial" panose="020B0604020202020204" pitchFamily="34" charset="0"/>
              <a:ea typeface="Calibri" panose="020F0502020204030204" pitchFamily="34" charset="0"/>
              <a:cs typeface="Arial" panose="020B0604020202020204" pitchFamily="34" charset="0"/>
            </a:endParaRPr>
          </a:p>
          <a:p>
            <a:pPr>
              <a:spcAft>
                <a:spcPts val="800"/>
              </a:spcAft>
            </a:pPr>
            <a:r>
              <a:rPr lang="en-GB" sz="1400" dirty="0">
                <a:effectLst/>
                <a:latin typeface="Arial" panose="020B0604020202020204" pitchFamily="34" charset="0"/>
                <a:ea typeface="Calibri" panose="020F0502020204030204" pitchFamily="34" charset="0"/>
              </a:rPr>
              <a:t>Embedding systems and </a:t>
            </a:r>
            <a:r>
              <a:rPr lang="en-GB" sz="1400" dirty="0">
                <a:latin typeface="Arial" panose="020B0604020202020204" pitchFamily="34" charset="0"/>
                <a:ea typeface="Calibri" panose="020F0502020204030204" pitchFamily="34" charset="0"/>
              </a:rPr>
              <a:t>practice which</a:t>
            </a:r>
            <a:r>
              <a:rPr lang="en-GB" sz="1400" dirty="0">
                <a:effectLst/>
                <a:latin typeface="Arial" panose="020B0604020202020204" pitchFamily="34" charset="0"/>
                <a:ea typeface="Calibri" panose="020F0502020204030204" pitchFamily="34" charset="0"/>
              </a:rPr>
              <a:t> enable professionals to recognise and respond to indicators of CSA and provide interventions and ongoing support. </a:t>
            </a:r>
          </a:p>
          <a:p>
            <a:pPr>
              <a:spcAft>
                <a:spcPts val="800"/>
              </a:spcAft>
            </a:pPr>
            <a:r>
              <a:rPr lang="en-GB" sz="1400" dirty="0">
                <a:latin typeface="Arial" panose="020B0604020202020204" pitchFamily="34" charset="0"/>
                <a:ea typeface="Calibri" panose="020F0502020204030204" pitchFamily="34" charset="0"/>
              </a:rPr>
              <a:t>Utilise findings of inspection reports to inform systems and practice improvement and development, including: </a:t>
            </a:r>
          </a:p>
          <a:p>
            <a:pPr>
              <a:spcAft>
                <a:spcPts val="800"/>
              </a:spcAft>
            </a:pPr>
            <a:r>
              <a:rPr lang="en-GB" sz="1400" dirty="0">
                <a:latin typeface="Arial" panose="020B0604020202020204" pitchFamily="34" charset="0"/>
                <a:ea typeface="Calibri" panose="020F0502020204030204" pitchFamily="34" charset="0"/>
              </a:rPr>
              <a:t>Harmful sexual behaviours: Ofsted review of sexual abuse in 	schools and colleges </a:t>
            </a:r>
          </a:p>
          <a:p>
            <a:pPr>
              <a:spcAft>
                <a:spcPts val="800"/>
              </a:spcAft>
            </a:pPr>
            <a:r>
              <a:rPr lang="en-GB" sz="1400" dirty="0">
                <a:latin typeface="Arial" panose="020B0604020202020204" pitchFamily="34" charset="0"/>
                <a:ea typeface="Calibri" panose="020F0502020204030204" pitchFamily="34" charset="0"/>
              </a:rPr>
              <a:t>Joint Targeted Area Inspection (JTAI):  Multi-agency response to child sexual abuse in the family environment</a:t>
            </a:r>
          </a:p>
          <a:p>
            <a:pPr>
              <a:spcAft>
                <a:spcPts val="800"/>
              </a:spcAft>
            </a:pPr>
            <a:r>
              <a:rPr lang="en-GB" sz="1400" dirty="0">
                <a:latin typeface="Arial" panose="020B0604020202020204" pitchFamily="34" charset="0"/>
                <a:ea typeface="Calibri" panose="020F0502020204030204" pitchFamily="34" charset="0"/>
              </a:rPr>
              <a:t>Implement the findings of the Independent Inquiry into Child Sexual Abuse</a:t>
            </a:r>
          </a:p>
          <a:p>
            <a:pPr>
              <a:spcAft>
                <a:spcPts val="800"/>
              </a:spcAft>
            </a:pPr>
            <a:r>
              <a:rPr lang="en-GB" sz="1400" dirty="0">
                <a:effectLst/>
                <a:latin typeface="Arial" panose="020B0604020202020204" pitchFamily="34" charset="0"/>
                <a:ea typeface="Calibri" panose="020F0502020204030204" pitchFamily="34" charset="0"/>
              </a:rPr>
              <a:t>Robust preventative action so that children understand how to keep safe and where appropriate, </a:t>
            </a:r>
            <a:r>
              <a:rPr lang="en-GB" sz="1400" dirty="0">
                <a:latin typeface="Arial" panose="020B0604020202020204" pitchFamily="34" charset="0"/>
                <a:ea typeface="Calibri" panose="020F0502020204030204" pitchFamily="34" charset="0"/>
              </a:rPr>
              <a:t>timely</a:t>
            </a:r>
            <a:r>
              <a:rPr lang="en-GB" sz="1400" dirty="0">
                <a:effectLst/>
                <a:latin typeface="Arial" panose="020B0604020202020204" pitchFamily="34" charset="0"/>
                <a:ea typeface="Calibri" panose="020F0502020204030204" pitchFamily="34" charset="0"/>
              </a:rPr>
              <a:t> prosecution of abusers.</a:t>
            </a:r>
          </a:p>
          <a:p>
            <a:pPr marL="0" indent="0">
              <a:buNone/>
            </a:pPr>
            <a:endParaRPr lang="en-GB" sz="1300" dirty="0"/>
          </a:p>
        </p:txBody>
      </p:sp>
      <p:sp>
        <p:nvSpPr>
          <p:cNvPr id="4" name="TextBox 3">
            <a:extLst>
              <a:ext uri="{FF2B5EF4-FFF2-40B4-BE49-F238E27FC236}">
                <a16:creationId xmlns:a16="http://schemas.microsoft.com/office/drawing/2014/main" id="{5D9324C4-802E-EEA7-FFA0-C73608962695}"/>
              </a:ext>
            </a:extLst>
          </p:cNvPr>
          <p:cNvSpPr txBox="1"/>
          <p:nvPr/>
        </p:nvSpPr>
        <p:spPr>
          <a:xfrm>
            <a:off x="6292850" y="9283700"/>
            <a:ext cx="349831" cy="369332"/>
          </a:xfrm>
          <a:prstGeom prst="rect">
            <a:avLst/>
          </a:prstGeom>
          <a:noFill/>
        </p:spPr>
        <p:txBody>
          <a:bodyPr wrap="square" rtlCol="0">
            <a:spAutoFit/>
          </a:bodyPr>
          <a:lstStyle/>
          <a:p>
            <a:r>
              <a:rPr lang="en-GB" dirty="0">
                <a:latin typeface="Arial Black" panose="020B0A04020102020204" pitchFamily="34" charset="0"/>
              </a:rPr>
              <a:t>5</a:t>
            </a:r>
          </a:p>
        </p:txBody>
      </p:sp>
    </p:spTree>
    <p:extLst>
      <p:ext uri="{BB962C8B-B14F-4D97-AF65-F5344CB8AC3E}">
        <p14:creationId xmlns:p14="http://schemas.microsoft.com/office/powerpoint/2010/main" val="214891870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Shadow of child in rocking chair">
            <a:extLst>
              <a:ext uri="{FF2B5EF4-FFF2-40B4-BE49-F238E27FC236}">
                <a16:creationId xmlns:a16="http://schemas.microsoft.com/office/drawing/2014/main" id="{E748D1F7-CD43-FE63-14DC-C195634DE1A8}"/>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26192" r="27596"/>
          <a:stretch/>
        </p:blipFill>
        <p:spPr>
          <a:xfrm>
            <a:off x="20" y="0"/>
            <a:ext cx="6857980" cy="9905990"/>
          </a:xfrm>
          <a:prstGeom prst="rect">
            <a:avLst/>
          </a:prstGeom>
          <a:solidFill>
            <a:schemeClr val="accent5"/>
          </a:solidFill>
        </p:spPr>
      </p:pic>
      <p:sp>
        <p:nvSpPr>
          <p:cNvPr id="12" name="Rectangle 11">
            <a:extLst>
              <a:ext uri="{FF2B5EF4-FFF2-40B4-BE49-F238E27FC236}">
                <a16:creationId xmlns:a16="http://schemas.microsoft.com/office/drawing/2014/main" id="{E8F175C6-C15F-4DB0-8423-A1EF4AADC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71488" y="436005"/>
            <a:ext cx="5912205" cy="9004721"/>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sp>
        <p:nvSpPr>
          <p:cNvPr id="2" name="Title 1">
            <a:extLst>
              <a:ext uri="{FF2B5EF4-FFF2-40B4-BE49-F238E27FC236}">
                <a16:creationId xmlns:a16="http://schemas.microsoft.com/office/drawing/2014/main" id="{0BBAC316-F88F-CF05-EA6B-445CC2F22ABC}"/>
              </a:ext>
            </a:extLst>
          </p:cNvPr>
          <p:cNvSpPr>
            <a:spLocks noGrp="1"/>
          </p:cNvSpPr>
          <p:nvPr>
            <p:ph type="title"/>
          </p:nvPr>
        </p:nvSpPr>
        <p:spPr>
          <a:xfrm>
            <a:off x="471487" y="436004"/>
            <a:ext cx="5912204" cy="2762132"/>
          </a:xfrm>
          <a:solidFill>
            <a:schemeClr val="accent5"/>
          </a:solidFill>
        </p:spPr>
        <p:txBody>
          <a:bodyPr anchor="b">
            <a:normAutofit fontScale="90000"/>
          </a:bodyPr>
          <a:lstStyle/>
          <a:p>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r>
              <a:rPr lang="en-GB" sz="2700" b="1" dirty="0">
                <a:solidFill>
                  <a:srgbClr val="FFFFFF"/>
                </a:solidFill>
                <a:latin typeface="Arial" panose="020B0604020202020204" pitchFamily="34" charset="0"/>
                <a:cs typeface="Arial" panose="020B0604020202020204" pitchFamily="34" charset="0"/>
              </a:rPr>
              <a:t>Strategic Priority 3</a:t>
            </a:r>
            <a:br>
              <a:rPr lang="en-GB" sz="2700" b="1" dirty="0">
                <a:solidFill>
                  <a:srgbClr val="FFFFFF"/>
                </a:solidFill>
                <a:latin typeface="Arial" panose="020B0604020202020204" pitchFamily="34" charset="0"/>
                <a:cs typeface="Arial" panose="020B0604020202020204" pitchFamily="34" charset="0"/>
              </a:rPr>
            </a:br>
            <a:r>
              <a:rPr lang="en-GB" sz="2700" b="1" dirty="0">
                <a:solidFill>
                  <a:srgbClr val="FFFFFF"/>
                </a:solidFill>
                <a:latin typeface="Arial" panose="020B0604020202020204" pitchFamily="34" charset="0"/>
                <a:cs typeface="Arial" panose="020B0604020202020204" pitchFamily="34" charset="0"/>
              </a:rPr>
              <a:t>Tackling Child Exploitation</a:t>
            </a: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800" b="1" dirty="0">
                <a:solidFill>
                  <a:srgbClr val="FFFFFF"/>
                </a:solidFill>
                <a:latin typeface="Arial" panose="020B0604020202020204" pitchFamily="34" charset="0"/>
                <a:cs typeface="Arial" panose="020B0604020202020204" pitchFamily="34" charset="0"/>
              </a:rPr>
            </a:br>
            <a:br>
              <a:rPr lang="en-GB" sz="2000" b="1" dirty="0">
                <a:solidFill>
                  <a:srgbClr val="FFFFFF"/>
                </a:solidFill>
                <a:latin typeface="Arial" panose="020B0604020202020204" pitchFamily="34" charset="0"/>
                <a:cs typeface="Arial" panose="020B0604020202020204" pitchFamily="34" charset="0"/>
              </a:rPr>
            </a:br>
            <a:br>
              <a:rPr lang="en-GB" sz="2000" b="1" dirty="0">
                <a:solidFill>
                  <a:srgbClr val="FFFFFF"/>
                </a:solidFill>
                <a:latin typeface="Arial" panose="020B0604020202020204" pitchFamily="34" charset="0"/>
                <a:cs typeface="Arial" panose="020B0604020202020204" pitchFamily="34" charset="0"/>
              </a:rPr>
            </a:br>
            <a:br>
              <a:rPr lang="en-GB" sz="2000" b="1" dirty="0">
                <a:solidFill>
                  <a:srgbClr val="FFFFFF"/>
                </a:solidFill>
                <a:latin typeface="Arial" panose="020B0604020202020204" pitchFamily="34" charset="0"/>
                <a:cs typeface="Arial" panose="020B0604020202020204" pitchFamily="34" charset="0"/>
              </a:rPr>
            </a:br>
            <a:endParaRPr lang="en-GB" sz="3500" b="1" dirty="0">
              <a:solidFill>
                <a:srgbClr val="FFFF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65990B0-8FA1-71B6-DC1E-072AC46E0E00}"/>
              </a:ext>
            </a:extLst>
          </p:cNvPr>
          <p:cNvSpPr>
            <a:spLocks noGrp="1"/>
          </p:cNvSpPr>
          <p:nvPr>
            <p:ph idx="1"/>
          </p:nvPr>
        </p:nvSpPr>
        <p:spPr>
          <a:xfrm>
            <a:off x="469546" y="3189522"/>
            <a:ext cx="5912204" cy="6242590"/>
          </a:xfrm>
          <a:solidFill>
            <a:schemeClr val="accent5"/>
          </a:solidFill>
        </p:spPr>
        <p:txBody>
          <a:bodyPr>
            <a:normAutofit lnSpcReduction="10000"/>
          </a:bodyPr>
          <a:lstStyle/>
          <a:p>
            <a:pPr marL="0" indent="0">
              <a:spcAft>
                <a:spcPts val="800"/>
              </a:spcAft>
              <a:buNone/>
            </a:pPr>
            <a:endParaRPr lang="en-GB" sz="1600" b="1" kern="1200" dirty="0">
              <a:solidFill>
                <a:srgbClr val="FFFFFF"/>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0" indent="0">
              <a:spcAft>
                <a:spcPts val="800"/>
              </a:spcAft>
              <a:buNone/>
            </a:pPr>
            <a:endParaRPr lang="en-GB" sz="1600" b="1" dirty="0">
              <a:solidFill>
                <a:srgbClr val="FFFFFF"/>
              </a:solidFill>
              <a:latin typeface="Arial Nova" panose="020B0504020202020204" pitchFamily="34" charset="0"/>
              <a:ea typeface="Times New Roman" panose="02020603050405020304" pitchFamily="18" charset="0"/>
              <a:cs typeface="Times New Roman" panose="02020603050405020304" pitchFamily="18" charset="0"/>
            </a:endParaRPr>
          </a:p>
          <a:p>
            <a:pPr marL="0" indent="0">
              <a:spcAft>
                <a:spcPts val="800"/>
              </a:spcAft>
              <a:buNone/>
            </a:pPr>
            <a:endParaRPr lang="en-GB" sz="1600" b="1" kern="1200" dirty="0">
              <a:solidFill>
                <a:srgbClr val="FFFFFF"/>
              </a:solidFill>
              <a:effectLst/>
              <a:latin typeface="Arial Nova" panose="020B0504020202020204" pitchFamily="34" charset="0"/>
              <a:ea typeface="Times New Roman" panose="02020603050405020304" pitchFamily="18" charset="0"/>
              <a:cs typeface="Times New Roman" panose="02020603050405020304" pitchFamily="18" charset="0"/>
            </a:endParaRPr>
          </a:p>
          <a:p>
            <a:pPr marL="0" indent="0">
              <a:spcAft>
                <a:spcPts val="800"/>
              </a:spcAft>
              <a:buNone/>
            </a:pPr>
            <a:r>
              <a:rPr lang="en-GB" sz="1600" b="1" kern="1200" dirty="0">
                <a:solidFill>
                  <a:srgbClr val="FFFFFF"/>
                </a:solidFill>
                <a:effectLst/>
                <a:latin typeface="Arial Nova" panose="020B0504020202020204" pitchFamily="34" charset="0"/>
                <a:ea typeface="Times New Roman" panose="02020603050405020304" pitchFamily="18" charset="0"/>
                <a:cs typeface="Times New Roman" panose="02020603050405020304" pitchFamily="18" charset="0"/>
              </a:rPr>
              <a:t>How we will deliver this priority </a:t>
            </a:r>
            <a:endParaRPr lang="en-GB" sz="1600" dirty="0">
              <a:solidFill>
                <a:srgbClr val="FFFFFF"/>
              </a:solidFill>
              <a:effectLst/>
              <a:latin typeface="Arial" panose="020B0604020202020204" pitchFamily="34" charset="0"/>
              <a:ea typeface="Calibri" panose="020F0502020204030204" pitchFamily="34" charset="0"/>
            </a:endParaRPr>
          </a:p>
          <a:p>
            <a:pPr marL="0" indent="0">
              <a:spcAft>
                <a:spcPts val="800"/>
              </a:spcAft>
              <a:buNone/>
            </a:pPr>
            <a:r>
              <a:rPr lang="en-GB" sz="1400" dirty="0">
                <a:solidFill>
                  <a:srgbClr val="FFFFFF"/>
                </a:solidFill>
                <a:latin typeface="Arial" panose="020B0604020202020204" pitchFamily="34" charset="0"/>
                <a:ea typeface="Tahoma" panose="020B0604030504040204" pitchFamily="34" charset="0"/>
                <a:cs typeface="Arial" panose="020B0604020202020204" pitchFamily="34" charset="0"/>
              </a:rPr>
              <a:t>Use National recommendations and the new Government guidance on Exploitation, to inform service design and practice development:</a:t>
            </a:r>
          </a:p>
          <a:p>
            <a:pPr marL="342900" indent="-342900">
              <a:buFont typeface="Symbol" panose="05050102010706020507" pitchFamily="18" charset="2"/>
              <a:buChar char=""/>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To better understand the size, nature, risks and contexts around child criminal and sexual exploitation and on-line harm. </a:t>
            </a:r>
          </a:p>
          <a:p>
            <a:pPr marL="342900" indent="-342900">
              <a:buFont typeface="Symbol" panose="05050102010706020507" pitchFamily="18" charset="2"/>
              <a:buChar char=""/>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Deploying robust preventative measures against exploiters. </a:t>
            </a:r>
          </a:p>
          <a:p>
            <a:pPr marL="342900" indent="-342900">
              <a:buFont typeface="Symbol" panose="05050102010706020507" pitchFamily="18" charset="2"/>
              <a:buChar char=""/>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Supporting families/care givers </a:t>
            </a:r>
          </a:p>
          <a:p>
            <a:pPr marL="342900" indent="-342900">
              <a:buFont typeface="Symbol" panose="05050102010706020507" pitchFamily="18" charset="2"/>
              <a:buChar char=""/>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Implementing recommendations from local learning reviews and audit. </a:t>
            </a:r>
          </a:p>
          <a:p>
            <a:pPr marL="0" indent="0">
              <a:buNone/>
              <a:defRPr/>
            </a:pPr>
            <a:endParaRPr lang="en-GB" sz="1400" dirty="0">
              <a:solidFill>
                <a:prstClr val="white"/>
              </a:solidFill>
              <a:latin typeface="Arial" panose="020B0604020202020204" pitchFamily="34" charset="0"/>
              <a:ea typeface="Tahoma" panose="020B0604030504040204" pitchFamily="34" charset="0"/>
              <a:cs typeface="Arial" panose="020B0604020202020204" pitchFamily="34" charset="0"/>
            </a:endParaRPr>
          </a:p>
          <a:p>
            <a:pPr marL="342900" indent="-342900">
              <a:buFont typeface="Symbol" panose="05050102010706020507" pitchFamily="18" charset="2"/>
              <a:buChar char=""/>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Contextual safeguarding responses and procedures are put into place to safeguard and protect young people from exploitation:</a:t>
            </a:r>
          </a:p>
          <a:p>
            <a:pPr marL="0" indent="0">
              <a:buNone/>
              <a:defRPr/>
            </a:pPr>
            <a:endParaRPr lang="en-GB" sz="1400" dirty="0">
              <a:solidFill>
                <a:prstClr val="white"/>
              </a:solidFill>
              <a:latin typeface="Arial" panose="020B0604020202020204" pitchFamily="34" charset="0"/>
              <a:ea typeface="Tahoma" panose="020B0604030504040204" pitchFamily="34" charset="0"/>
              <a:cs typeface="Arial" panose="020B0604020202020204" pitchFamily="34" charset="0"/>
            </a:endParaRPr>
          </a:p>
          <a:p>
            <a:pPr marL="0" indent="0">
              <a:buNone/>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	National Referral Mechanism – ensuring practitioners are making 	referrals which will effect change</a:t>
            </a:r>
          </a:p>
          <a:p>
            <a:pPr marL="0" indent="0">
              <a:buNone/>
              <a:defRPr/>
            </a:pPr>
            <a:endParaRPr lang="en-GB" sz="1400" dirty="0">
              <a:solidFill>
                <a:prstClr val="white"/>
              </a:solidFill>
              <a:latin typeface="Arial" panose="020B0604020202020204" pitchFamily="34" charset="0"/>
              <a:ea typeface="Tahoma" panose="020B0604030504040204" pitchFamily="34" charset="0"/>
              <a:cs typeface="Arial" panose="020B0604020202020204" pitchFamily="34" charset="0"/>
            </a:endParaRPr>
          </a:p>
          <a:p>
            <a:pPr marL="0" indent="0">
              <a:buNone/>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	Engaging with the community and voluntary sector to undertake 	preventative work to keep children safe</a:t>
            </a:r>
          </a:p>
          <a:p>
            <a:pPr marL="0" indent="0">
              <a:buNone/>
              <a:defRPr/>
            </a:pPr>
            <a:endParaRPr lang="en-GB" sz="1400" dirty="0">
              <a:solidFill>
                <a:prstClr val="white"/>
              </a:solidFill>
              <a:latin typeface="Arial" panose="020B0604020202020204" pitchFamily="34" charset="0"/>
              <a:ea typeface="Tahoma" panose="020B0604030504040204" pitchFamily="34" charset="0"/>
              <a:cs typeface="Arial" panose="020B0604020202020204" pitchFamily="34" charset="0"/>
            </a:endParaRPr>
          </a:p>
          <a:p>
            <a:pPr marL="0" indent="0">
              <a:buNone/>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04529AD2-6ED7-0CF0-AB1C-6679B0D887CE}"/>
              </a:ext>
            </a:extLst>
          </p:cNvPr>
          <p:cNvSpPr txBox="1"/>
          <p:nvPr/>
        </p:nvSpPr>
        <p:spPr>
          <a:xfrm>
            <a:off x="6470650" y="9283700"/>
            <a:ext cx="298450" cy="369332"/>
          </a:xfrm>
          <a:prstGeom prst="rect">
            <a:avLst/>
          </a:prstGeom>
          <a:noFill/>
        </p:spPr>
        <p:txBody>
          <a:bodyPr wrap="square" rtlCol="0">
            <a:spAutoFit/>
          </a:bodyPr>
          <a:lstStyle/>
          <a:p>
            <a:r>
              <a:rPr lang="en-GB" dirty="0">
                <a:latin typeface="Arial Black" panose="020B0A04020102020204" pitchFamily="34" charset="0"/>
              </a:rPr>
              <a:t>6</a:t>
            </a:r>
          </a:p>
        </p:txBody>
      </p:sp>
      <p:sp>
        <p:nvSpPr>
          <p:cNvPr id="6" name="TextBox 5">
            <a:extLst>
              <a:ext uri="{FF2B5EF4-FFF2-40B4-BE49-F238E27FC236}">
                <a16:creationId xmlns:a16="http://schemas.microsoft.com/office/drawing/2014/main" id="{8D786B80-2AE8-29E9-68B3-9830CE8EF4E1}"/>
              </a:ext>
            </a:extLst>
          </p:cNvPr>
          <p:cNvSpPr txBox="1"/>
          <p:nvPr/>
        </p:nvSpPr>
        <p:spPr>
          <a:xfrm>
            <a:off x="525107" y="1416207"/>
            <a:ext cx="5608993" cy="2677656"/>
          </a:xfrm>
          <a:prstGeom prst="rect">
            <a:avLst/>
          </a:prstGeom>
          <a:noFill/>
        </p:spPr>
        <p:txBody>
          <a:bodyPr wrap="square" rtlCol="0">
            <a:spAutoFit/>
          </a:bodyPr>
          <a:lstStyle/>
          <a:p>
            <a:r>
              <a:rPr lang="en-GB" sz="1800" b="1" dirty="0">
                <a:solidFill>
                  <a:srgbClr val="FFFFFF"/>
                </a:solidFill>
                <a:latin typeface="Arial" panose="020B0604020202020204" pitchFamily="34" charset="0"/>
                <a:cs typeface="Arial" panose="020B0604020202020204" pitchFamily="34" charset="0"/>
              </a:rPr>
              <a:t>Lead Partner: Sussex Police </a:t>
            </a:r>
            <a:br>
              <a:rPr lang="en-GB" sz="1800" b="1" dirty="0">
                <a:solidFill>
                  <a:srgbClr val="FFFFFF"/>
                </a:solidFill>
                <a:latin typeface="Arial" panose="020B0604020202020204" pitchFamily="34" charset="0"/>
                <a:cs typeface="Arial" panose="020B0604020202020204" pitchFamily="34" charset="0"/>
              </a:rPr>
            </a:br>
            <a:r>
              <a:rPr lang="en-GB" sz="1800" b="1" dirty="0">
                <a:solidFill>
                  <a:srgbClr val="FFFFFF"/>
                </a:solidFill>
                <a:latin typeface="Arial" panose="020B0604020202020204" pitchFamily="34" charset="0"/>
                <a:cs typeface="Arial" panose="020B0604020202020204" pitchFamily="34" charset="0"/>
              </a:rPr>
              <a:t>April 2023-March 2024</a:t>
            </a:r>
          </a:p>
          <a:p>
            <a:endParaRPr lang="en-GB" sz="1600" b="1" dirty="0">
              <a:solidFill>
                <a:srgbClr val="FFFFFF"/>
              </a:solidFill>
              <a:latin typeface="Arial" panose="020B0604020202020204" pitchFamily="34" charset="0"/>
              <a:cs typeface="Arial" panose="020B0604020202020204" pitchFamily="34" charset="0"/>
            </a:endParaRPr>
          </a:p>
          <a:p>
            <a:r>
              <a:rPr lang="en-GB" sz="1600" b="1" dirty="0">
                <a:solidFill>
                  <a:srgbClr val="FFFFFF"/>
                </a:solidFill>
                <a:latin typeface="Arial" panose="020B0604020202020204" pitchFamily="34" charset="0"/>
                <a:cs typeface="Arial" panose="020B0604020202020204" pitchFamily="34" charset="0"/>
              </a:rPr>
              <a:t>Expected Outcome for children</a:t>
            </a:r>
          </a:p>
          <a:p>
            <a:r>
              <a:rPr lang="en-GB" sz="1400" b="1" dirty="0">
                <a:solidFill>
                  <a:srgbClr val="FFFFFF"/>
                </a:solidFill>
                <a:latin typeface="Arial" panose="020B0604020202020204" pitchFamily="34" charset="0"/>
                <a:cs typeface="Arial" panose="020B0604020202020204" pitchFamily="34" charset="0"/>
              </a:rPr>
              <a:t>Children are kept safe from criminal and sexual exploitation</a:t>
            </a:r>
          </a:p>
          <a:p>
            <a:endParaRPr lang="en-GB" sz="1400" b="1" dirty="0">
              <a:solidFill>
                <a:srgbClr val="FFFFFF"/>
              </a:solidFill>
              <a:latin typeface="Arial" panose="020B0604020202020204" pitchFamily="34" charset="0"/>
              <a:cs typeface="Arial" panose="020B0604020202020204" pitchFamily="34" charset="0"/>
            </a:endParaRPr>
          </a:p>
          <a:p>
            <a:r>
              <a:rPr lang="en-GB" sz="1600" b="1" dirty="0">
                <a:solidFill>
                  <a:srgbClr val="FFFFFF"/>
                </a:solidFill>
                <a:latin typeface="Arial" panose="020B0604020202020204" pitchFamily="34" charset="0"/>
                <a:cs typeface="Arial" panose="020B0604020202020204" pitchFamily="34" charset="0"/>
              </a:rPr>
              <a:t>Why we chose this priority </a:t>
            </a:r>
          </a:p>
          <a:p>
            <a:r>
              <a:rPr lang="en-GB" sz="1400" dirty="0">
                <a:solidFill>
                  <a:srgbClr val="FFFFFF"/>
                </a:solidFill>
                <a:latin typeface="Arial" panose="020B0604020202020204" pitchFamily="34" charset="0"/>
                <a:cs typeface="Arial" panose="020B0604020202020204" pitchFamily="34" charset="0"/>
              </a:rPr>
              <a:t>To strengthen our response to tackling exploitation: local and national learning highlights the increasing risks to children from exploitation. </a:t>
            </a:r>
          </a:p>
          <a:p>
            <a:r>
              <a:rPr lang="en-GB" sz="1400" dirty="0">
                <a:solidFill>
                  <a:srgbClr val="FFFFFF"/>
                </a:solidFill>
                <a:latin typeface="Arial" panose="020B0604020202020204" pitchFamily="34" charset="0"/>
                <a:cs typeface="Arial" panose="020B0604020202020204" pitchFamily="34" charset="0"/>
              </a:rPr>
              <a:t>WSSCP to further develop oversight  and governance arrangements </a:t>
            </a:r>
          </a:p>
        </p:txBody>
      </p:sp>
    </p:spTree>
    <p:extLst>
      <p:ext uri="{BB962C8B-B14F-4D97-AF65-F5344CB8AC3E}">
        <p14:creationId xmlns:p14="http://schemas.microsoft.com/office/powerpoint/2010/main" val="36017292"/>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Shadow of child in rocking chair">
            <a:extLst>
              <a:ext uri="{FF2B5EF4-FFF2-40B4-BE49-F238E27FC236}">
                <a16:creationId xmlns:a16="http://schemas.microsoft.com/office/drawing/2014/main" id="{E748D1F7-CD43-FE63-14DC-C195634DE1A8}"/>
              </a:ext>
            </a:extLst>
          </p:cNvPr>
          <p:cNvPicPr>
            <a:picLocks noChangeAspect="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6192" r="27596"/>
          <a:stretch/>
        </p:blipFill>
        <p:spPr>
          <a:xfrm>
            <a:off x="20" y="10"/>
            <a:ext cx="6857980" cy="9905990"/>
          </a:xfrm>
          <a:prstGeom prst="rect">
            <a:avLst/>
          </a:prstGeom>
        </p:spPr>
      </p:pic>
      <p:sp>
        <p:nvSpPr>
          <p:cNvPr id="9" name="Rectangle 11">
            <a:extLst>
              <a:ext uri="{FF2B5EF4-FFF2-40B4-BE49-F238E27FC236}">
                <a16:creationId xmlns:a16="http://schemas.microsoft.com/office/drawing/2014/main" id="{E8F175C6-C15F-4DB0-8423-A1EF4AADC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71488" y="436005"/>
            <a:ext cx="5912205" cy="9004721"/>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165990B0-8FA1-71B6-DC1E-072AC46E0E00}"/>
              </a:ext>
            </a:extLst>
          </p:cNvPr>
          <p:cNvSpPr>
            <a:spLocks noGrp="1"/>
          </p:cNvSpPr>
          <p:nvPr>
            <p:ph idx="1"/>
          </p:nvPr>
        </p:nvSpPr>
        <p:spPr>
          <a:xfrm>
            <a:off x="471488" y="2533507"/>
            <a:ext cx="5912204" cy="6936488"/>
          </a:xfrm>
          <a:solidFill>
            <a:schemeClr val="accent2"/>
          </a:solidFill>
        </p:spPr>
        <p:txBody>
          <a:bodyPr>
            <a:normAutofit/>
          </a:bodyPr>
          <a:lstStyle/>
          <a:p>
            <a:pPr marL="0" marR="0" lvl="0" indent="0" algn="l" defTabSz="514350" rtl="0" eaLnBrk="1" fontAlgn="auto" latinLnBrk="0" hangingPunct="1">
              <a:lnSpc>
                <a:spcPct val="90000"/>
              </a:lnSpc>
              <a:spcBef>
                <a:spcPts val="563"/>
              </a:spcBef>
              <a:spcAft>
                <a:spcPts val="0"/>
              </a:spcAft>
              <a:buClr>
                <a:srgbClr val="9197CF"/>
              </a:buClr>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a:t>
            </a:r>
          </a:p>
          <a:p>
            <a:pPr marL="0" marR="0" lvl="0" indent="0" algn="l" defTabSz="514350" rtl="0" eaLnBrk="1" fontAlgn="auto" latinLnBrk="0" hangingPunct="1">
              <a:lnSpc>
                <a:spcPct val="90000"/>
              </a:lnSpc>
              <a:spcBef>
                <a:spcPts val="563"/>
              </a:spcBef>
              <a:spcAft>
                <a:spcPts val="0"/>
              </a:spcAft>
              <a:buClr>
                <a:srgbClr val="9197CF"/>
              </a:buClr>
              <a:buSzTx/>
              <a:buFont typeface="Arial" panose="020B0604020202020204" pitchFamily="34" charset="0"/>
              <a:buNone/>
              <a:tabLst/>
              <a:defRPr/>
            </a:pPr>
            <a:r>
              <a:rPr kumimoji="0" lang="en-GB" sz="1600" b="1" i="0" u="none" strike="noStrike" kern="1200" cap="none" spc="0" normalizeH="0" baseline="0" noProof="0" dirty="0">
                <a:ln>
                  <a:noFill/>
                </a:ln>
                <a:solidFill>
                  <a:prstClr val="white"/>
                </a:solidFill>
                <a:effectLst/>
                <a:uLnTx/>
                <a:uFillTx/>
                <a:latin typeface="Arial Nova" panose="020B0504020202020204" pitchFamily="34" charset="0"/>
                <a:ea typeface="+mn-ea"/>
                <a:cs typeface="Times New Roman" panose="02020603050405020304" pitchFamily="18" charset="0"/>
              </a:rPr>
              <a:t>Expected Outcome for children </a:t>
            </a:r>
          </a:p>
          <a:p>
            <a:pPr marL="0" marR="0" lvl="0" indent="0" algn="l" defTabSz="514350" rtl="0" eaLnBrk="1" fontAlgn="auto" latinLnBrk="0" hangingPunct="1">
              <a:lnSpc>
                <a:spcPct val="90000"/>
              </a:lnSpc>
              <a:spcBef>
                <a:spcPts val="563"/>
              </a:spcBef>
              <a:spcAft>
                <a:spcPts val="0"/>
              </a:spcAft>
              <a:buClr>
                <a:srgbClr val="9197CF"/>
              </a:buClr>
              <a:buSzTx/>
              <a:buFont typeface="Arial" panose="020B0604020202020204" pitchFamily="34" charset="0"/>
              <a:buNone/>
              <a:tabLst/>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C</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hildren</a:t>
            </a: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 </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in West Sussex are recognised as victims </a:t>
            </a: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of domestic abuse in their own right and the support and interventions they receive reflect this. </a:t>
            </a:r>
          </a:p>
          <a:p>
            <a:pPr marL="0" marR="0" lvl="0" indent="0" algn="l" defTabSz="514350" rtl="0" eaLnBrk="1" fontAlgn="auto" latinLnBrk="0" hangingPunct="1">
              <a:lnSpc>
                <a:spcPct val="90000"/>
              </a:lnSpc>
              <a:spcBef>
                <a:spcPts val="563"/>
              </a:spcBef>
              <a:spcAft>
                <a:spcPts val="0"/>
              </a:spcAft>
              <a:buClr>
                <a:srgbClr val="9197CF"/>
              </a:buClr>
              <a:buSzTx/>
              <a:buFont typeface="Arial" panose="020B0604020202020204" pitchFamily="34" charset="0"/>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514350" rtl="0" eaLnBrk="1" fontAlgn="auto" latinLnBrk="0" hangingPunct="1">
              <a:lnSpc>
                <a:spcPct val="90000"/>
              </a:lnSpc>
              <a:spcBef>
                <a:spcPts val="563"/>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white"/>
                </a:solidFill>
                <a:effectLst/>
                <a:uLnTx/>
                <a:uFillTx/>
                <a:latin typeface="Arial Nova" panose="020B0504020202020204" pitchFamily="34" charset="0"/>
                <a:ea typeface="Times New Roman" panose="02020603050405020304" pitchFamily="18" charset="0"/>
                <a:cs typeface="Times New Roman" panose="02020603050405020304" pitchFamily="18" charset="0"/>
              </a:rPr>
              <a:t>Why we chose this priority</a:t>
            </a: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l" defTabSz="514350" rtl="0" eaLnBrk="1" fontAlgn="auto" latinLnBrk="0" hangingPunct="1">
              <a:lnSpc>
                <a:spcPct val="90000"/>
              </a:lnSpc>
              <a:spcBef>
                <a:spcPts val="563"/>
              </a:spcBef>
              <a:spcAft>
                <a:spcPts val="0"/>
              </a:spcAft>
              <a:buClr>
                <a:srgbClr val="9197CF"/>
              </a:buClr>
              <a:buSz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The Domestic Abuse Act 2021 sets out that children are victims of domestic abuse in their own right, when it is perpetrated against their parent or carer.</a:t>
            </a:r>
          </a:p>
          <a:p>
            <a:pPr marL="0" marR="0" lvl="0" indent="0" algn="l" defTabSz="514350" rtl="0" eaLnBrk="1" fontAlgn="auto" latinLnBrk="0" hangingPunct="1">
              <a:lnSpc>
                <a:spcPct val="90000"/>
              </a:lnSpc>
              <a:spcBef>
                <a:spcPts val="563"/>
              </a:spcBef>
              <a:spcAft>
                <a:spcPts val="0"/>
              </a:spcAft>
              <a:buClr>
                <a:srgbClr val="9197CF"/>
              </a:buClr>
              <a:buSzTx/>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Extensive research has shown the negative short and longer term  impacts on children and young people of living </a:t>
            </a: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in a home where domestic abuse occurs.</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 These include emotional, psychological, behavioural impacts, impacts on their relationships, education, sense of isolation and the losses they experienced, and the risk of physical harm.</a:t>
            </a:r>
          </a:p>
          <a:p>
            <a:pPr marL="0" marR="0" lvl="0" indent="0" algn="l" defTabSz="514350" rtl="0" eaLnBrk="1" fontAlgn="auto" latinLnBrk="0" hangingPunct="1">
              <a:lnSpc>
                <a:spcPct val="90000"/>
              </a:lnSpc>
              <a:spcBef>
                <a:spcPts val="563"/>
              </a:spcBef>
              <a:spcAft>
                <a:spcPts val="0"/>
              </a:spcAft>
              <a:buClr>
                <a:srgbClr val="9197CF"/>
              </a:buClr>
              <a:buSzTx/>
              <a:buNone/>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514350" rtl="0" eaLnBrk="1" fontAlgn="auto" latinLnBrk="0" hangingPunct="1">
              <a:lnSpc>
                <a:spcPct val="90000"/>
              </a:lnSpc>
              <a:spcBef>
                <a:spcPts val="563"/>
              </a:spcBef>
              <a:spcAft>
                <a:spcPts val="0"/>
              </a:spcAft>
              <a:buClr>
                <a:srgbClr val="9197CF"/>
              </a:buClr>
              <a:buSzTx/>
              <a:buFont typeface="Arial" panose="020B0604020202020204" pitchFamily="34" charset="0"/>
              <a:buNone/>
              <a:tabLst/>
              <a:defRPr/>
            </a:pPr>
            <a:r>
              <a:rPr kumimoji="0" lang="en-GB" sz="1600" b="1" i="0" u="none" strike="noStrike" kern="1200" cap="none" spc="0" normalizeH="0" baseline="0" noProof="0" dirty="0">
                <a:ln>
                  <a:noFill/>
                </a:ln>
                <a:solidFill>
                  <a:prstClr val="white"/>
                </a:solidFill>
                <a:effectLst/>
                <a:uLnTx/>
                <a:uFillTx/>
                <a:latin typeface="Arial Nova" panose="020B0504020202020204" pitchFamily="34" charset="0"/>
                <a:ea typeface="Times New Roman" panose="02020603050405020304" pitchFamily="18" charset="0"/>
                <a:cs typeface="Times New Roman" panose="02020603050405020304" pitchFamily="18" charset="0"/>
              </a:rPr>
              <a:t>How we will deliver this priority </a:t>
            </a:r>
            <a:endParaRPr kumimoji="0" lang="en-GB" sz="16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pPr marL="0" marR="0" lvl="0" indent="0" algn="l" defTabSz="514350" rtl="0" eaLnBrk="1" fontAlgn="auto" latinLnBrk="0" hangingPunct="1">
              <a:lnSpc>
                <a:spcPct val="90000"/>
              </a:lnSpc>
              <a:spcBef>
                <a:spcPts val="563"/>
              </a:spcBef>
              <a:spcAft>
                <a:spcPts val="800"/>
              </a:spcAft>
              <a:buClrTx/>
              <a:buSzTx/>
              <a:buFont typeface="Arial" panose="020B0604020202020204" pitchFamily="34" charset="0"/>
              <a:buNone/>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Make improvements to systems and practice, including a trauma informed and whole family approach, focussing on: </a:t>
            </a:r>
          </a:p>
          <a:p>
            <a:pPr marL="342900" indent="-342900">
              <a:buFont typeface="Symbol" panose="05050102010706020507" pitchFamily="18" charset="2"/>
              <a:buChar char=""/>
              <a:defRPr/>
            </a:pP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Partner agencies and organisations understand the impact of trauma on children due to, poor parental mental health, substance misuse and how they may also co-exist with domestic abuse in the family household</a:t>
            </a: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marR="0" lvl="0" indent="-342900" algn="l" defTabSz="514350" rtl="0" eaLnBrk="1" fontAlgn="auto" latinLnBrk="0" hangingPunct="1">
              <a:lnSpc>
                <a:spcPct val="90000"/>
              </a:lnSpc>
              <a:spcBef>
                <a:spcPts val="563"/>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Role of Schools in prevention and early intervention.</a:t>
            </a:r>
          </a:p>
          <a:p>
            <a:pPr marL="342900" marR="0" lvl="0" indent="-342900" algn="l" defTabSz="514350" rtl="0" eaLnBrk="1" fontAlgn="auto" latinLnBrk="0" hangingPunct="1">
              <a:lnSpc>
                <a:spcPct val="90000"/>
              </a:lnSpc>
              <a:spcBef>
                <a:spcPts val="563"/>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Delivering requirements under the 2021 legislation on children as victim of domestic abuse</a:t>
            </a:r>
          </a:p>
          <a:p>
            <a:pPr marL="342900" marR="0" lvl="0" indent="-342900" algn="l" defTabSz="514350" rtl="0" eaLnBrk="1" fontAlgn="auto" latinLnBrk="0" hangingPunct="1">
              <a:lnSpc>
                <a:spcPct val="90000"/>
              </a:lnSpc>
              <a:spcBef>
                <a:spcPts val="563"/>
              </a:spcBef>
              <a:spcAft>
                <a:spcPts val="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The impact of domestic abuse on the unborn child. </a:t>
            </a:r>
          </a:p>
          <a:p>
            <a:pPr marL="342900" marR="0" lvl="0" indent="-342900" algn="l" defTabSz="514350" rtl="0" eaLnBrk="1" fontAlgn="auto" latinLnBrk="0" hangingPunct="1">
              <a:lnSpc>
                <a:spcPct val="90000"/>
              </a:lnSpc>
              <a:spcBef>
                <a:spcPts val="563"/>
              </a:spcBef>
              <a:spcAft>
                <a:spcPts val="800"/>
              </a:spcAft>
              <a:buClrTx/>
              <a:buSzTx/>
              <a:buFont typeface="Symbol" panose="05050102010706020507" pitchFamily="18" charset="2"/>
              <a:buChar char=""/>
              <a:tabLst/>
              <a:defRPr/>
            </a:pP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Connecting closely with key Partnerships and </a:t>
            </a:r>
            <a:r>
              <a:rPr lang="en-GB" sz="1400" dirty="0">
                <a:solidFill>
                  <a:prstClr val="white"/>
                </a:solidFill>
                <a:latin typeface="Arial" panose="020B0604020202020204" pitchFamily="34" charset="0"/>
                <a:ea typeface="Tahoma" panose="020B0604030504040204" pitchFamily="34" charset="0"/>
                <a:cs typeface="Arial" panose="020B0604020202020204" pitchFamily="34" charset="0"/>
              </a:rPr>
              <a:t>Boards </a:t>
            </a:r>
            <a:r>
              <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rPr>
              <a:t>to ensure priorities and work plans are aligned.</a:t>
            </a:r>
          </a:p>
          <a:p>
            <a:pPr marL="342900" marR="0" lvl="0" indent="-342900" algn="l" defTabSz="514350" rtl="0" eaLnBrk="1" fontAlgn="auto" latinLnBrk="0" hangingPunct="1">
              <a:lnSpc>
                <a:spcPct val="90000"/>
              </a:lnSpc>
              <a:spcBef>
                <a:spcPts val="563"/>
              </a:spcBef>
              <a:spcAft>
                <a:spcPts val="800"/>
              </a:spcAft>
              <a:buClrTx/>
              <a:buSzTx/>
              <a:buFont typeface="Symbol" panose="05050102010706020507" pitchFamily="18" charset="2"/>
              <a:buChar char=""/>
              <a:tabLst/>
              <a:defRPr/>
            </a:pPr>
            <a:endParaRPr kumimoji="0" lang="en-GB" sz="14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514350" rtl="0" eaLnBrk="1" fontAlgn="auto" latinLnBrk="0" hangingPunct="1">
              <a:lnSpc>
                <a:spcPct val="90000"/>
              </a:lnSpc>
              <a:spcBef>
                <a:spcPts val="563"/>
              </a:spcBef>
              <a:spcAft>
                <a:spcPts val="800"/>
              </a:spcAft>
              <a:buClrTx/>
              <a:buSzTx/>
              <a:buFont typeface="Arial" panose="020B0604020202020204" pitchFamily="34" charset="0"/>
              <a:buNone/>
              <a:tabLst/>
              <a:defRPr/>
            </a:pPr>
            <a:endParaRPr kumimoji="0" lang="en-GB" sz="13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endParaRPr>
          </a:p>
          <a:p>
            <a:endParaRPr lang="en-GB" sz="1100" dirty="0">
              <a:solidFill>
                <a:srgbClr val="FFFFFF"/>
              </a:solidFill>
            </a:endParaRPr>
          </a:p>
        </p:txBody>
      </p:sp>
      <p:sp>
        <p:nvSpPr>
          <p:cNvPr id="5" name="Title 4">
            <a:extLst>
              <a:ext uri="{FF2B5EF4-FFF2-40B4-BE49-F238E27FC236}">
                <a16:creationId xmlns:a16="http://schemas.microsoft.com/office/drawing/2014/main" id="{C4AFAA0E-9FE4-04CE-EC99-0776E4573431}"/>
              </a:ext>
            </a:extLst>
          </p:cNvPr>
          <p:cNvSpPr>
            <a:spLocks noGrp="1"/>
          </p:cNvSpPr>
          <p:nvPr>
            <p:ph type="title"/>
          </p:nvPr>
        </p:nvSpPr>
        <p:spPr>
          <a:xfrm>
            <a:off x="471487" y="251339"/>
            <a:ext cx="5915025" cy="2400421"/>
          </a:xfrm>
          <a:solidFill>
            <a:schemeClr val="accent2"/>
          </a:solidFill>
        </p:spPr>
        <p:txBody>
          <a:bodyPr>
            <a:normAutofit/>
          </a:bodyPr>
          <a:lstStyle/>
          <a:p>
            <a:r>
              <a:rPr lang="en-GB" sz="2400" b="1" dirty="0">
                <a:latin typeface="Arial" panose="020B0604020202020204" pitchFamily="34" charset="0"/>
                <a:cs typeface="Arial" panose="020B0604020202020204" pitchFamily="34" charset="0"/>
              </a:rPr>
              <a:t>Strategic Priority 4</a:t>
            </a:r>
            <a:br>
              <a:rPr lang="en-GB" sz="2400" b="1" dirty="0">
                <a:latin typeface="Arial" panose="020B0604020202020204" pitchFamily="34" charset="0"/>
                <a:cs typeface="Arial" panose="020B0604020202020204" pitchFamily="34" charset="0"/>
              </a:rPr>
            </a:br>
            <a:r>
              <a:rPr lang="en-GB" sz="2400" b="1" dirty="0">
                <a:latin typeface="Arial" panose="020B0604020202020204" pitchFamily="34" charset="0"/>
                <a:cs typeface="Arial" panose="020B0604020202020204" pitchFamily="34" charset="0"/>
              </a:rPr>
              <a:t>Children as victims of domestic abuse</a:t>
            </a:r>
            <a:br>
              <a:rPr lang="en-GB" sz="2800" b="1" dirty="0">
                <a:latin typeface="Arial" panose="020B0604020202020204" pitchFamily="34" charset="0"/>
                <a:cs typeface="Arial" panose="020B0604020202020204" pitchFamily="34" charset="0"/>
              </a:rPr>
            </a:br>
            <a:br>
              <a:rPr lang="en-GB" sz="2800" b="1" dirty="0">
                <a:latin typeface="Arial" panose="020B0604020202020204" pitchFamily="34" charset="0"/>
                <a:cs typeface="Arial" panose="020B0604020202020204" pitchFamily="34" charset="0"/>
              </a:rPr>
            </a:br>
            <a:r>
              <a:rPr lang="en-GB" sz="1800" b="1" dirty="0">
                <a:solidFill>
                  <a:srgbClr val="FFFFFF"/>
                </a:solidFill>
                <a:latin typeface="Arial Nova" panose="020B0504020202020204" pitchFamily="34" charset="0"/>
                <a:ea typeface="+mn-ea"/>
                <a:cs typeface="Times New Roman" panose="02020603050405020304" pitchFamily="18" charset="0"/>
              </a:rPr>
              <a:t>Lead partner: NHS Sussex</a:t>
            </a:r>
            <a:br>
              <a:rPr lang="en-GB" sz="1800" b="1" dirty="0">
                <a:solidFill>
                  <a:srgbClr val="FFFFFF"/>
                </a:solidFill>
                <a:latin typeface="Arial Nova" panose="020B0504020202020204" pitchFamily="34" charset="0"/>
                <a:ea typeface="+mn-ea"/>
                <a:cs typeface="Times New Roman" panose="02020603050405020304" pitchFamily="18" charset="0"/>
              </a:rPr>
            </a:br>
            <a:r>
              <a:rPr lang="en-GB" sz="1800" b="1" dirty="0">
                <a:solidFill>
                  <a:srgbClr val="FFFFFF"/>
                </a:solidFill>
                <a:latin typeface="Arial Nova" panose="020B0504020202020204" pitchFamily="34" charset="0"/>
                <a:ea typeface="+mn-ea"/>
                <a:cs typeface="Times New Roman" panose="02020603050405020304" pitchFamily="18" charset="0"/>
              </a:rPr>
              <a:t>April 2023-March 2024</a:t>
            </a:r>
            <a:endParaRPr lang="en-GB" dirty="0"/>
          </a:p>
        </p:txBody>
      </p:sp>
      <p:sp>
        <p:nvSpPr>
          <p:cNvPr id="2" name="TextBox 1">
            <a:extLst>
              <a:ext uri="{FF2B5EF4-FFF2-40B4-BE49-F238E27FC236}">
                <a16:creationId xmlns:a16="http://schemas.microsoft.com/office/drawing/2014/main" id="{FDCB006C-489B-5906-8AC3-751C285F6B5A}"/>
              </a:ext>
            </a:extLst>
          </p:cNvPr>
          <p:cNvSpPr txBox="1"/>
          <p:nvPr/>
        </p:nvSpPr>
        <p:spPr>
          <a:xfrm>
            <a:off x="6368788" y="9285329"/>
            <a:ext cx="419100" cy="369332"/>
          </a:xfrm>
          <a:prstGeom prst="rect">
            <a:avLst/>
          </a:prstGeom>
          <a:noFill/>
        </p:spPr>
        <p:txBody>
          <a:bodyPr wrap="square" rtlCol="0">
            <a:spAutoFit/>
          </a:bodyPr>
          <a:lstStyle/>
          <a:p>
            <a:r>
              <a:rPr lang="en-GB" dirty="0">
                <a:latin typeface="Arial Black" panose="020B0A04020102020204" pitchFamily="34" charset="0"/>
              </a:rPr>
              <a:t>7</a:t>
            </a:r>
          </a:p>
        </p:txBody>
      </p:sp>
    </p:spTree>
    <p:extLst>
      <p:ext uri="{BB962C8B-B14F-4D97-AF65-F5344CB8AC3E}">
        <p14:creationId xmlns:p14="http://schemas.microsoft.com/office/powerpoint/2010/main" val="212319934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Shadow of child in rocking chair">
            <a:extLst>
              <a:ext uri="{FF2B5EF4-FFF2-40B4-BE49-F238E27FC236}">
                <a16:creationId xmlns:a16="http://schemas.microsoft.com/office/drawing/2014/main" id="{E748D1F7-CD43-FE63-14DC-C195634DE1A8}"/>
              </a:ext>
            </a:extLst>
          </p:cNvPr>
          <p:cNvPicPr>
            <a:picLocks noChangeAspect="1"/>
          </p:cNvPicPr>
          <p:nvPr/>
        </p:nvPicPr>
        <p:blipFill rotWithShape="1">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192" r="27596"/>
          <a:stretch/>
        </p:blipFill>
        <p:spPr>
          <a:xfrm>
            <a:off x="0" y="10"/>
            <a:ext cx="6857980" cy="9905990"/>
          </a:xfrm>
          <a:prstGeom prst="rect">
            <a:avLst/>
          </a:prstGeom>
          <a:solidFill>
            <a:schemeClr val="accent6">
              <a:lumMod val="75000"/>
            </a:schemeClr>
          </a:solidFill>
        </p:spPr>
      </p:pic>
      <p:sp>
        <p:nvSpPr>
          <p:cNvPr id="9" name="Rectangle 11">
            <a:extLst>
              <a:ext uri="{FF2B5EF4-FFF2-40B4-BE49-F238E27FC236}">
                <a16:creationId xmlns:a16="http://schemas.microsoft.com/office/drawing/2014/main" id="{E8F175C6-C15F-4DB0-8423-A1EF4AADC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71488" y="436005"/>
            <a:ext cx="5912205" cy="9004721"/>
          </a:xfrm>
          <a:prstGeom prst="rect">
            <a:avLst/>
          </a:prstGeom>
          <a:solidFill>
            <a:schemeClr val="accent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1013" dirty="0">
              <a:solidFill>
                <a:prstClr val="white"/>
              </a:solidFill>
              <a:latin typeface="Calibri" panose="020F0502020204030204"/>
            </a:endParaRPr>
          </a:p>
        </p:txBody>
      </p:sp>
      <p:sp>
        <p:nvSpPr>
          <p:cNvPr id="2" name="Title 1">
            <a:extLst>
              <a:ext uri="{FF2B5EF4-FFF2-40B4-BE49-F238E27FC236}">
                <a16:creationId xmlns:a16="http://schemas.microsoft.com/office/drawing/2014/main" id="{0BBAC316-F88F-CF05-EA6B-445CC2F22ABC}"/>
              </a:ext>
            </a:extLst>
          </p:cNvPr>
          <p:cNvSpPr>
            <a:spLocks noGrp="1"/>
          </p:cNvSpPr>
          <p:nvPr>
            <p:ph type="title"/>
          </p:nvPr>
        </p:nvSpPr>
        <p:spPr>
          <a:xfrm>
            <a:off x="471488" y="436005"/>
            <a:ext cx="5912205" cy="2586595"/>
          </a:xfrm>
          <a:solidFill>
            <a:schemeClr val="accent6">
              <a:lumMod val="75000"/>
            </a:schemeClr>
          </a:solidFill>
        </p:spPr>
        <p:txBody>
          <a:bodyPr anchor="b">
            <a:normAutofit fontScale="90000"/>
          </a:bodyPr>
          <a:lstStyle/>
          <a:p>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br>
              <a:rPr lang="en-GB" sz="3100" b="1" dirty="0">
                <a:latin typeface="Arial" panose="020B0604020202020204" pitchFamily="34" charset="0"/>
                <a:cs typeface="Arial" panose="020B0604020202020204" pitchFamily="34" charset="0"/>
              </a:rPr>
            </a:br>
            <a:r>
              <a:rPr lang="en-GB" sz="3100" b="1" dirty="0">
                <a:latin typeface="Arial" panose="020B0604020202020204" pitchFamily="34" charset="0"/>
                <a:cs typeface="Arial" panose="020B0604020202020204" pitchFamily="34" charset="0"/>
              </a:rPr>
              <a:t>Strategic Priority 5</a:t>
            </a:r>
            <a:br>
              <a:rPr lang="en-GB" sz="3100" b="1" dirty="0">
                <a:latin typeface="Arial" panose="020B0604020202020204" pitchFamily="34" charset="0"/>
                <a:cs typeface="Arial" panose="020B0604020202020204" pitchFamily="34" charset="0"/>
              </a:rPr>
            </a:br>
            <a:r>
              <a:rPr lang="en-GB" sz="3100" b="1" dirty="0">
                <a:latin typeface="Arial" panose="020B0604020202020204" pitchFamily="34" charset="0"/>
                <a:cs typeface="Arial" panose="020B0604020202020204" pitchFamily="34" charset="0"/>
              </a:rPr>
              <a:t>Children’s emotional health and wellbeing </a:t>
            </a:r>
            <a:br>
              <a:rPr lang="en-GB" sz="3100" b="1" dirty="0">
                <a:latin typeface="Arial" panose="020B0604020202020204" pitchFamily="34" charset="0"/>
                <a:cs typeface="Arial" panose="020B0604020202020204" pitchFamily="34" charset="0"/>
              </a:rPr>
            </a:br>
            <a:br>
              <a:rPr lang="en-GB" sz="2800" b="1" dirty="0">
                <a:highlight>
                  <a:srgbClr val="FFFF00"/>
                </a:highlight>
                <a:latin typeface="Arial" panose="020B0604020202020204" pitchFamily="34" charset="0"/>
                <a:cs typeface="Arial" panose="020B0604020202020204" pitchFamily="34" charset="0"/>
              </a:rPr>
            </a:br>
            <a:r>
              <a:rPr lang="en-GB" sz="2000" b="1" dirty="0">
                <a:solidFill>
                  <a:srgbClr val="FFFFFF"/>
                </a:solidFill>
                <a:latin typeface="Arial" panose="020B0604020202020204" pitchFamily="34" charset="0"/>
                <a:ea typeface="+mn-ea"/>
                <a:cs typeface="Arial" panose="020B0604020202020204" pitchFamily="34" charset="0"/>
              </a:rPr>
              <a:t>Lead partner: NHS Sussex</a:t>
            </a:r>
            <a:br>
              <a:rPr lang="en-GB" sz="2000" b="1" dirty="0">
                <a:solidFill>
                  <a:srgbClr val="FFFFFF"/>
                </a:solidFill>
                <a:latin typeface="Arial" panose="020B0604020202020204" pitchFamily="34" charset="0"/>
                <a:ea typeface="+mn-ea"/>
                <a:cs typeface="Arial" panose="020B0604020202020204" pitchFamily="34" charset="0"/>
              </a:rPr>
            </a:br>
            <a:r>
              <a:rPr lang="en-GB" sz="2000" b="1" dirty="0">
                <a:solidFill>
                  <a:srgbClr val="FFFFFF"/>
                </a:solidFill>
                <a:latin typeface="Arial" panose="020B0604020202020204" pitchFamily="34" charset="0"/>
                <a:ea typeface="+mn-ea"/>
                <a:cs typeface="Arial" panose="020B0604020202020204" pitchFamily="34" charset="0"/>
              </a:rPr>
              <a:t>April 2024-March 2025</a:t>
            </a:r>
            <a:br>
              <a:rPr lang="en-GB" sz="2800" b="1" dirty="0">
                <a:solidFill>
                  <a:srgbClr val="FFFFFF"/>
                </a:solidFill>
                <a:latin typeface="Arial" panose="020B0604020202020204" pitchFamily="34" charset="0"/>
                <a:cs typeface="Arial" panose="020B0604020202020204" pitchFamily="34" charset="0"/>
              </a:rPr>
            </a:br>
            <a:endParaRPr lang="en-GB" sz="2800" b="1" dirty="0">
              <a:solidFill>
                <a:srgbClr val="FFFFFF"/>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65990B0-8FA1-71B6-DC1E-072AC46E0E00}"/>
              </a:ext>
            </a:extLst>
          </p:cNvPr>
          <p:cNvSpPr>
            <a:spLocks noGrp="1"/>
          </p:cNvSpPr>
          <p:nvPr>
            <p:ph idx="1"/>
          </p:nvPr>
        </p:nvSpPr>
        <p:spPr>
          <a:xfrm>
            <a:off x="472898" y="2743200"/>
            <a:ext cx="5912204" cy="6697526"/>
          </a:xfrm>
          <a:solidFill>
            <a:schemeClr val="accent6">
              <a:lumMod val="75000"/>
            </a:schemeClr>
          </a:solidFill>
        </p:spPr>
        <p:txBody>
          <a:bodyPr>
            <a:normAutofit/>
          </a:bodyPr>
          <a:lstStyle/>
          <a:p>
            <a:pPr marL="0" indent="0">
              <a:buClr>
                <a:srgbClr val="9197CF"/>
              </a:buClr>
              <a:buNone/>
            </a:pPr>
            <a:r>
              <a:rPr lang="en-GB" sz="1800" b="1" dirty="0">
                <a:solidFill>
                  <a:srgbClr val="FFFFFF"/>
                </a:solidFill>
                <a:latin typeface="Arial Nova" panose="020B0504020202020204" pitchFamily="34" charset="0"/>
                <a:cs typeface="Times New Roman" panose="02020603050405020304" pitchFamily="18" charset="0"/>
              </a:rPr>
              <a:t>Expected Outcome for children</a:t>
            </a:r>
          </a:p>
          <a:p>
            <a:pPr marL="0" indent="0">
              <a:buClr>
                <a:srgbClr val="9197CF"/>
              </a:buClr>
              <a:buNone/>
            </a:pPr>
            <a:r>
              <a:rPr lang="en-GB" sz="1400" dirty="0">
                <a:solidFill>
                  <a:srgbClr val="FFFFFF"/>
                </a:solidFill>
                <a:latin typeface="Arial" panose="020B0604020202020204" pitchFamily="34" charset="0"/>
                <a:ea typeface="Tahoma" panose="020B0604030504040204" pitchFamily="34" charset="0"/>
                <a:cs typeface="Arial" panose="020B0604020202020204" pitchFamily="34" charset="0"/>
              </a:rPr>
              <a:t>WSSCP is assured that m</a:t>
            </a:r>
            <a:r>
              <a:rPr lang="en-GB" sz="1400" dirty="0">
                <a:effectLst/>
                <a:latin typeface="Arial" panose="020B0604020202020204" pitchFamily="34" charset="0"/>
                <a:ea typeface="Calibri" panose="020F0502020204030204" pitchFamily="34" charset="0"/>
                <a:cs typeface="Arial" panose="020B0604020202020204" pitchFamily="34" charset="0"/>
              </a:rPr>
              <a:t>ulti-</a:t>
            </a:r>
            <a:r>
              <a:rPr lang="en-GB" sz="1400" dirty="0">
                <a:latin typeface="Arial" panose="020B0604020202020204" pitchFamily="34" charset="0"/>
                <a:ea typeface="Calibri" panose="020F0502020204030204" pitchFamily="34" charset="0"/>
                <a:cs typeface="Arial" panose="020B0604020202020204" pitchFamily="34" charset="0"/>
              </a:rPr>
              <a:t>a</a:t>
            </a:r>
            <a:r>
              <a:rPr lang="en-GB" sz="1400" dirty="0">
                <a:effectLst/>
                <a:latin typeface="Arial" panose="020B0604020202020204" pitchFamily="34" charset="0"/>
                <a:ea typeface="Calibri" panose="020F0502020204030204" pitchFamily="34" charset="0"/>
                <a:cs typeface="Arial" panose="020B0604020202020204" pitchFamily="34" charset="0"/>
              </a:rPr>
              <a:t>gency (MA) approaches </a:t>
            </a:r>
            <a:r>
              <a:rPr lang="en-GB" sz="1400" dirty="0">
                <a:latin typeface="Arial" panose="020B0604020202020204" pitchFamily="34" charset="0"/>
                <a:ea typeface="Calibri" panose="020F0502020204030204" pitchFamily="34" charset="0"/>
                <a:cs typeface="Arial" panose="020B0604020202020204" pitchFamily="34" charset="0"/>
              </a:rPr>
              <a:t>are </a:t>
            </a:r>
            <a:r>
              <a:rPr lang="en-GB" sz="1400" dirty="0">
                <a:effectLst/>
                <a:latin typeface="Arial" panose="020B0604020202020204" pitchFamily="34" charset="0"/>
                <a:ea typeface="Calibri" panose="020F0502020204030204" pitchFamily="34" charset="0"/>
                <a:cs typeface="Arial" panose="020B0604020202020204" pitchFamily="34" charset="0"/>
              </a:rPr>
              <a:t>helping to improve the </a:t>
            </a:r>
            <a:r>
              <a:rPr lang="en-GB" sz="1400" dirty="0">
                <a:solidFill>
                  <a:srgbClr val="FFFFFF"/>
                </a:solidFill>
                <a:latin typeface="Arial" panose="020B0604020202020204" pitchFamily="34" charset="0"/>
                <a:ea typeface="Tahoma" panose="020B0604030504040204" pitchFamily="34" charset="0"/>
                <a:cs typeface="Arial" panose="020B0604020202020204" pitchFamily="34" charset="0"/>
              </a:rPr>
              <a:t>mental health of children in West Sussex through a range of support and intervention for children and their families. </a:t>
            </a:r>
          </a:p>
          <a:p>
            <a:pPr marL="0" indent="0">
              <a:buClr>
                <a:srgbClr val="9197CF"/>
              </a:buClr>
              <a:buNone/>
            </a:pPr>
            <a:endParaRPr lang="en-GB" sz="1400" b="1" kern="1200" dirty="0">
              <a:solidFill>
                <a:srgbClr val="FFFFFF"/>
              </a:solidFill>
              <a:effectLst/>
              <a:latin typeface="Arial" panose="020B0604020202020204" pitchFamily="34" charset="0"/>
              <a:ea typeface="Tahoma" panose="020B0604030504040204" pitchFamily="34" charset="0"/>
              <a:cs typeface="Arial" panose="020B0604020202020204" pitchFamily="34" charset="0"/>
            </a:endParaRPr>
          </a:p>
          <a:p>
            <a:pPr marL="0" indent="0">
              <a:buClr>
                <a:srgbClr val="9197CF"/>
              </a:buClr>
              <a:buNone/>
            </a:pPr>
            <a:r>
              <a:rPr lang="en-GB" sz="1600" b="1"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Why we chose this priority </a:t>
            </a:r>
            <a:endParaRPr lang="en-GB" sz="1600"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a:p>
            <a:pPr marL="0" lvl="0" indent="0">
              <a:buClr>
                <a:srgbClr val="9197CF"/>
              </a:buClr>
              <a:buNone/>
            </a:pPr>
            <a:r>
              <a:rPr lang="en-GB" sz="1400" dirty="0">
                <a:solidFill>
                  <a:srgbClr val="FFFFFF"/>
                </a:solidFill>
                <a:latin typeface="Arial" panose="020B0604020202020204" pitchFamily="34" charset="0"/>
                <a:ea typeface="Tahoma" panose="020B0604030504040204" pitchFamily="34" charset="0"/>
                <a:cs typeface="Arial" panose="020B0604020202020204" pitchFamily="34" charset="0"/>
              </a:rPr>
              <a:t>To understand the impact of work undertaken in West Sussex to ensure a joined-up MA response which supports children with their mental health needs.</a:t>
            </a:r>
          </a:p>
          <a:p>
            <a:pPr marL="0" lvl="0" indent="0">
              <a:buClr>
                <a:srgbClr val="9197CF"/>
              </a:buClr>
              <a:buNone/>
            </a:pPr>
            <a:endParaRPr lang="en-GB" sz="1100" dirty="0">
              <a:solidFill>
                <a:srgbClr val="FFFFFF"/>
              </a:solidFill>
              <a:latin typeface="Arial" panose="020B0604020202020204" pitchFamily="34" charset="0"/>
              <a:ea typeface="Tahoma" panose="020B0604030504040204" pitchFamily="34" charset="0"/>
              <a:cs typeface="Arial" panose="020B0604020202020204" pitchFamily="34" charset="0"/>
            </a:endParaRPr>
          </a:p>
          <a:p>
            <a:pPr marL="0" indent="0">
              <a:spcAft>
                <a:spcPts val="800"/>
              </a:spcAft>
              <a:buNone/>
            </a:pPr>
            <a:r>
              <a:rPr lang="en-GB" sz="1600" b="1" dirty="0">
                <a:solidFill>
                  <a:srgbClr val="FFFFFF"/>
                </a:solidFill>
                <a:latin typeface="Arial" panose="020B0604020202020204" pitchFamily="34" charset="0"/>
                <a:cs typeface="Arial" panose="020B0604020202020204" pitchFamily="34" charset="0"/>
              </a:rPr>
              <a:t>How we will deliver this priority </a:t>
            </a:r>
          </a:p>
          <a:p>
            <a:pPr>
              <a:spcAft>
                <a:spcPts val="800"/>
              </a:spcAft>
            </a:pPr>
            <a:r>
              <a:rPr lang="en-GB" sz="1400" dirty="0">
                <a:solidFill>
                  <a:srgbClr val="FFFFFF"/>
                </a:solidFill>
                <a:latin typeface="Arial" panose="020B0604020202020204" pitchFamily="34" charset="0"/>
                <a:cs typeface="Arial" panose="020B0604020202020204" pitchFamily="34" charset="0"/>
              </a:rPr>
              <a:t>Understanding the impact of the recently introduced improvements to multi-agency services and interventions for children and young people to access the right support at the right time.   </a:t>
            </a:r>
          </a:p>
        </p:txBody>
      </p:sp>
      <p:sp>
        <p:nvSpPr>
          <p:cNvPr id="4" name="TextBox 3">
            <a:extLst>
              <a:ext uri="{FF2B5EF4-FFF2-40B4-BE49-F238E27FC236}">
                <a16:creationId xmlns:a16="http://schemas.microsoft.com/office/drawing/2014/main" id="{B35CA8AE-E9EA-628E-511C-35F84D5A6E38}"/>
              </a:ext>
            </a:extLst>
          </p:cNvPr>
          <p:cNvSpPr txBox="1"/>
          <p:nvPr/>
        </p:nvSpPr>
        <p:spPr>
          <a:xfrm>
            <a:off x="6410681" y="9250226"/>
            <a:ext cx="444500" cy="381000"/>
          </a:xfrm>
          <a:prstGeom prst="rect">
            <a:avLst/>
          </a:prstGeom>
          <a:noFill/>
        </p:spPr>
        <p:txBody>
          <a:bodyPr wrap="square" rtlCol="0">
            <a:spAutoFit/>
          </a:bodyPr>
          <a:lstStyle/>
          <a:p>
            <a:r>
              <a:rPr lang="en-GB" dirty="0">
                <a:latin typeface="Arial Black" panose="020B0A04020102020204" pitchFamily="34" charset="0"/>
              </a:rPr>
              <a:t>8</a:t>
            </a:r>
          </a:p>
        </p:txBody>
      </p:sp>
    </p:spTree>
    <p:extLst>
      <p:ext uri="{BB962C8B-B14F-4D97-AF65-F5344CB8AC3E}">
        <p14:creationId xmlns:p14="http://schemas.microsoft.com/office/powerpoint/2010/main" val="285245580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FC61A-B5C8-98CB-B0A8-0EB21797F562}"/>
              </a:ext>
            </a:extLst>
          </p:cNvPr>
          <p:cNvSpPr>
            <a:spLocks noGrp="1"/>
          </p:cNvSpPr>
          <p:nvPr>
            <p:ph type="title"/>
          </p:nvPr>
        </p:nvSpPr>
        <p:spPr>
          <a:xfrm>
            <a:off x="272370" y="250233"/>
            <a:ext cx="6313262" cy="1065612"/>
          </a:xfrm>
        </p:spPr>
        <p:txBody>
          <a:bodyPr vert="horz" lIns="91440" tIns="45720" rIns="91440" bIns="45720" rtlCol="0" anchor="ctr">
            <a:normAutofit/>
          </a:bodyPr>
          <a:lstStyle/>
          <a:p>
            <a:pPr defTabSz="685800"/>
            <a:r>
              <a:rPr lang="en-GB" sz="2800" b="1" dirty="0">
                <a:solidFill>
                  <a:schemeClr val="tx2">
                    <a:lumMod val="60000"/>
                    <a:lumOff val="40000"/>
                  </a:schemeClr>
                </a:solidFill>
                <a:latin typeface="Arial" panose="020B0604020202020204" pitchFamily="34" charset="0"/>
                <a:cs typeface="Arial" panose="020B0604020202020204" pitchFamily="34" charset="0"/>
              </a:rPr>
              <a:t>Our Shared principles</a:t>
            </a:r>
            <a:br>
              <a:rPr lang="en-GB" sz="2400" dirty="0">
                <a:solidFill>
                  <a:srgbClr val="000000"/>
                </a:solidFill>
                <a:effectLst/>
                <a:latin typeface="Calibri" panose="020F0502020204030204" pitchFamily="34" charset="0"/>
                <a:ea typeface="Arial" panose="020B0604020202020204" pitchFamily="34" charset="0"/>
                <a:cs typeface="Arial" panose="020B0604020202020204" pitchFamily="34" charset="0"/>
              </a:rPr>
            </a:br>
            <a:endParaRPr lang="en-US" sz="3300" dirty="0"/>
          </a:p>
        </p:txBody>
      </p:sp>
      <p:sp>
        <p:nvSpPr>
          <p:cNvPr id="13" name="Rectangle 12">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00238"/>
            <a:ext cx="6858000" cy="5205762"/>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15"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2606" y="5036819"/>
            <a:ext cx="6313023" cy="4356496"/>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graphicFrame>
        <p:nvGraphicFramePr>
          <p:cNvPr id="17" name="TextBox 9">
            <a:extLst>
              <a:ext uri="{FF2B5EF4-FFF2-40B4-BE49-F238E27FC236}">
                <a16:creationId xmlns:a16="http://schemas.microsoft.com/office/drawing/2014/main" id="{59657EC5-5251-8248-569C-D8274F4C797D}"/>
              </a:ext>
            </a:extLst>
          </p:cNvPr>
          <p:cNvGraphicFramePr/>
          <p:nvPr>
            <p:extLst>
              <p:ext uri="{D42A27DB-BD31-4B8C-83A1-F6EECF244321}">
                <p14:modId xmlns:p14="http://schemas.microsoft.com/office/powerpoint/2010/main" val="2179550794"/>
              </p:ext>
            </p:extLst>
          </p:nvPr>
        </p:nvGraphicFramePr>
        <p:xfrm>
          <a:off x="272370" y="1013591"/>
          <a:ext cx="6505730" cy="35077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A33491C-9612-D284-DE3C-F8EA84170D37}"/>
              </a:ext>
            </a:extLst>
          </p:cNvPr>
          <p:cNvSpPr txBox="1"/>
          <p:nvPr/>
        </p:nvSpPr>
        <p:spPr>
          <a:xfrm>
            <a:off x="6235563" y="9066055"/>
            <a:ext cx="349831" cy="369332"/>
          </a:xfrm>
          <a:prstGeom prst="rect">
            <a:avLst/>
          </a:prstGeom>
          <a:noFill/>
        </p:spPr>
        <p:txBody>
          <a:bodyPr wrap="square" rtlCol="0">
            <a:spAutoFit/>
          </a:bodyPr>
          <a:lstStyle/>
          <a:p>
            <a:r>
              <a:rPr lang="en-GB" dirty="0">
                <a:solidFill>
                  <a:schemeClr val="accent1"/>
                </a:solidFill>
                <a:latin typeface="Arial Black" panose="020B0A04020102020204" pitchFamily="34" charset="0"/>
              </a:rPr>
              <a:t>9</a:t>
            </a:r>
          </a:p>
        </p:txBody>
      </p:sp>
      <p:pic>
        <p:nvPicPr>
          <p:cNvPr id="5" name="Picture 4" descr="A diagram of a group&#10;&#10;Description automatically generated with medium confidence">
            <a:extLst>
              <a:ext uri="{FF2B5EF4-FFF2-40B4-BE49-F238E27FC236}">
                <a16:creationId xmlns:a16="http://schemas.microsoft.com/office/drawing/2014/main" id="{8F4288FA-D8D0-45BA-C5BE-B005E91CE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924" y="5276554"/>
            <a:ext cx="5960554" cy="3789501"/>
          </a:xfrm>
          <a:prstGeom prst="rect">
            <a:avLst/>
          </a:prstGeom>
        </p:spPr>
      </p:pic>
    </p:spTree>
    <p:extLst>
      <p:ext uri="{BB962C8B-B14F-4D97-AF65-F5344CB8AC3E}">
        <p14:creationId xmlns:p14="http://schemas.microsoft.com/office/powerpoint/2010/main" val="109565454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WSCC Document" ma:contentTypeID="0x01010008FB9B3217D433459C91B5CF793C1D7900E8026BE243ED1246879DE87D35D46EF3" ma:contentTypeVersion="3" ma:contentTypeDescription="" ma:contentTypeScope="" ma:versionID="abf50f2a1d5e0059de8238c040de6f0d">
  <xsd:schema xmlns:xsd="http://www.w3.org/2001/XMLSchema" xmlns:xs="http://www.w3.org/2001/XMLSchema" xmlns:p="http://schemas.microsoft.com/office/2006/metadata/properties" xmlns:ns1="http://schemas.microsoft.com/sharepoint/v3" xmlns:ns2="1209568c-8f7e-4a25-939e-4f22fd0c2b25" targetNamespace="http://schemas.microsoft.com/office/2006/metadata/properties" ma:root="true" ma:fieldsID="fa77fa4c9a076e5f5588a452c032d72c" ns1:_="" ns2:_="">
    <xsd:import namespace="http://schemas.microsoft.com/sharepoint/v3"/>
    <xsd:import namespace="1209568c-8f7e-4a25-939e-4f22fd0c2b25"/>
    <xsd:element name="properties">
      <xsd:complexType>
        <xsd:sequence>
          <xsd:element name="documentManagement">
            <xsd:complexType>
              <xsd:all>
                <xsd:element ref="ns2:j5da7913ca98450ab299b9b62231058f" minOccurs="0"/>
                <xsd:element ref="ns2:TaxCatchAll" minOccurs="0"/>
                <xsd:element ref="ns2:TaxCatchAllLabel" minOccurs="0"/>
                <xsd:element ref="ns1:CSMeta2010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SMeta2010Field" ma:index="12" nillable="true" ma:displayName="Classification Status" ma:internalName="CSMeta2010Field"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9568c-8f7e-4a25-939e-4f22fd0c2b25" elementFormDefault="qualified">
    <xsd:import namespace="http://schemas.microsoft.com/office/2006/documentManagement/types"/>
    <xsd:import namespace="http://schemas.microsoft.com/office/infopath/2007/PartnerControls"/>
    <xsd:element name="j5da7913ca98450ab299b9b62231058f" ma:index="8" nillable="true" ma:taxonomy="true" ma:internalName="j5da7913ca98450ab299b9b62231058f" ma:taxonomyFieldName="WSCC_x0020_Category" ma:displayName="WSCC Category" ma:default="" ma:fieldId="{35da7913-ca98-450a-b299-b9b62231058f}" ma:taxonomyMulti="true" ma:sspId="73f0a195-02ac-4a72-b655-6664c0f36d60" ma:termSetId="7de65220-e004-4a12-a7da-04480380f20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a2e2d025-97b4-442f-b011-c15a8ec81f4a}" ma:internalName="TaxCatchAll" ma:showField="CatchAllData" ma:web="666c451e-0620-44af-9814-6a827819fdb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a2e2d025-97b4-442f-b011-c15a8ec81f4a}" ma:internalName="TaxCatchAllLabel" ma:readOnly="true" ma:showField="CatchAllDataLabel" ma:web="666c451e-0620-44af-9814-6a827819f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73f0a195-02ac-4a72-b655-6664c0f36d60" ContentTypeId="0x01010008FB9B3217D433459C91B5CF793C1D79" PreviousValue="false"/>
</file>

<file path=customXml/item3.xml><?xml version="1.0" encoding="utf-8"?>
<?mso-contentType ?>
<spe:Receivers xmlns:spe="http://schemas.microsoft.com/sharepoint/events">
  <Receiver>
    <Name>ItemUpdatedEventHandlerForConceptSearch</Name>
    <Synchronization>Asynchronous</Synchronization>
    <Type>10002</Type>
    <SequenceNumber>10001</SequenceNumber>
    <Assembly>conceptSearching.Sharepoint.ContentTypes2010, Version=1.0.0.0, Culture=neutral, PublicKeyToken=858f8f13980e4745</Assembly>
    <Class>conceptSearching.Sharepoint.ContentTypes2010.CSHandleEvent</Class>
    <Data/>
    <Filter/>
  </Receiver>
  <Receiver>
    <Name>ItemCheckedInEventHandlerForConceptSearch</Name>
    <Synchronization>Asynchronous</Synchronization>
    <Type>10004</Type>
    <SequenceNumber>10002</SequenceNumber>
    <Assembly>conceptSearching.Sharepoint.ContentTypes2010, Version=1.0.0.0, Culture=neutral, PublicKeyToken=858f8f13980e4745</Assembly>
    <Class>conceptSearching.Sharepoint.ContentTypes2010.CSHandleEvent</Class>
    <Data/>
    <Filter/>
  </Receiver>
  <Receiver>
    <Name>ItemUncheckedOutEventHandlerForConceptSearch</Name>
    <Synchronization>Asynchronous</Synchronization>
    <Type>10006</Type>
    <SequenceNumber>10003</SequenceNumber>
    <Assembly>conceptSearching.Sharepoint.ContentTypes2010, Version=1.0.0.0, Culture=neutral, PublicKeyToken=858f8f13980e4745</Assembly>
    <Class>conceptSearching.Sharepoint.ContentTypes2010.CSHandleEvent</Class>
    <Data/>
    <Filter/>
  </Receiver>
  <Receiver>
    <Name>ItemAddedEventHandlerForConceptSearch</Name>
    <Synchronization>Asynchronous</Synchronization>
    <Type>10001</Type>
    <SequenceNumber>10004</SequenceNumber>
    <Assembly>conceptSearching.Sharepoint.ContentTypes2010, Version=1.0.0.0, Culture=neutral, PublicKeyToken=858f8f13980e4745</Assembly>
    <Class>conceptSearching.Sharepoint.ContentTypes2010.CSHandleEvent</Class>
    <Data/>
    <Filter/>
  </Receiver>
  <Receiver>
    <Name>ItemFileMovedEventHandlerForConceptSearch</Name>
    <Synchronization>Asynchronous</Synchronization>
    <Type>10009</Type>
    <SequenceNumber>10005</SequenceNumber>
    <Assembly>conceptSearching.Sharepoint.ContentTypes2010, Version=1.0.0.0, Culture=neutral, PublicKeyToken=858f8f13980e4745</Assembly>
    <Class>conceptSearching.Sharepoint.ContentTypes2010.CSHandleEvent</Class>
    <Data/>
    <Filter/>
  </Receiver>
  <Receiver>
    <Name>ItemDeletedEventHandlerForConceptSearch</Name>
    <Synchronization>Asynchronous</Synchronization>
    <Type>10003</Type>
    <SequenceNumber>10006</SequenceNumber>
    <Assembly>conceptSearching.Sharepoint.ContentTypes2010, Version=1.0.0.0, Culture=neutral, PublicKeyToken=858f8f13980e4745</Assembly>
    <Class>conceptSearching.Sharepoint.ContentTypes2010.CSHandleEvent</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CSMeta2010Field xmlns="http://schemas.microsoft.com/sharepoint/v3" xsi:nil="true"/>
    <j5da7913ca98450ab299b9b62231058f xmlns="1209568c-8f7e-4a25-939e-4f22fd0c2b25">
      <Terms xmlns="http://schemas.microsoft.com/office/infopath/2007/PartnerControls"/>
    </j5da7913ca98450ab299b9b62231058f>
    <TaxCatchAll xmlns="1209568c-8f7e-4a25-939e-4f22fd0c2b25"/>
  </documentManagement>
</p:properties>
</file>

<file path=customXml/itemProps1.xml><?xml version="1.0" encoding="utf-8"?>
<ds:datastoreItem xmlns:ds="http://schemas.openxmlformats.org/officeDocument/2006/customXml" ds:itemID="{0D4F2131-8DC7-44F6-B4BB-D806DC169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09568c-8f7e-4a25-939e-4f22fd0c2b2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A9A0E3F-77AE-45C8-A06D-EB4D405A4342}">
  <ds:schemaRefs>
    <ds:schemaRef ds:uri="Microsoft.SharePoint.Taxonomy.ContentTypeSync"/>
  </ds:schemaRefs>
</ds:datastoreItem>
</file>

<file path=customXml/itemProps3.xml><?xml version="1.0" encoding="utf-8"?>
<ds:datastoreItem xmlns:ds="http://schemas.openxmlformats.org/officeDocument/2006/customXml" ds:itemID="{FB0A431E-14F2-4C38-80A3-68DA46CAA64A}">
  <ds:schemaRefs>
    <ds:schemaRef ds:uri="http://schemas.microsoft.com/sharepoint/events"/>
  </ds:schemaRefs>
</ds:datastoreItem>
</file>

<file path=customXml/itemProps4.xml><?xml version="1.0" encoding="utf-8"?>
<ds:datastoreItem xmlns:ds="http://schemas.openxmlformats.org/officeDocument/2006/customXml" ds:itemID="{ABE2FB0E-787F-4ADE-B6E0-3F5FC47B7201}">
  <ds:schemaRefs>
    <ds:schemaRef ds:uri="http://schemas.microsoft.com/sharepoint/v3/contenttype/forms"/>
  </ds:schemaRefs>
</ds:datastoreItem>
</file>

<file path=customXml/itemProps5.xml><?xml version="1.0" encoding="utf-8"?>
<ds:datastoreItem xmlns:ds="http://schemas.openxmlformats.org/officeDocument/2006/customXml" ds:itemID="{B3A86AAF-B32C-4748-816F-E1F293F20DB3}">
  <ds:schemaRefs>
    <ds:schemaRef ds:uri="http://schemas.microsoft.com/office/2006/metadata/properties"/>
    <ds:schemaRef ds:uri="http://schemas.microsoft.com/sharepoint/v3"/>
    <ds:schemaRef ds:uri="http://purl.org/dc/terms/"/>
    <ds:schemaRef ds:uri="http://schemas.microsoft.com/office/infopath/2007/PartnerControls"/>
    <ds:schemaRef ds:uri="http://purl.org/dc/dcmitype/"/>
    <ds:schemaRef ds:uri="http://schemas.openxmlformats.org/package/2006/metadata/core-properties"/>
    <ds:schemaRef ds:uri="http://schemas.microsoft.com/office/2006/documentManagement/types"/>
    <ds:schemaRef ds:uri="1209568c-8f7e-4a25-939e-4f22fd0c2b25"/>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8056</TotalTime>
  <Words>1836</Words>
  <Application>Microsoft Office PowerPoint</Application>
  <PresentationFormat>A4 Paper (210x297 mm)</PresentationFormat>
  <Paragraphs>190</Paragraphs>
  <Slides>10</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 Black</vt:lpstr>
      <vt:lpstr>Arial Nova</vt:lpstr>
      <vt:lpstr>Calibri</vt:lpstr>
      <vt:lpstr>Calibri Light</vt:lpstr>
      <vt:lpstr>Symbol</vt:lpstr>
      <vt:lpstr>Office Theme</vt:lpstr>
      <vt:lpstr>West Sussex Safeguarding  Children Partnership  Business Plan April 2023 – March 2026         </vt:lpstr>
      <vt:lpstr>Introduction </vt:lpstr>
      <vt:lpstr> Our Business Plan Priorities  </vt:lpstr>
      <vt:lpstr>Strategic Priority 1 Strengthening the effectiveness of our multi-agency practice  Lead partner: WSCC Children’s Social Care  April 2023-March 2026 </vt:lpstr>
      <vt:lpstr>  Strategic Priority 2 Child Sexual Abuse (CSA): Protecting and safeguarding our children   Lead </vt:lpstr>
      <vt:lpstr>          Strategic Priority 3 Tackling Child Exploitation      </vt:lpstr>
      <vt:lpstr>Strategic Priority 4 Children as victims of domestic abuse  Lead partner: NHS Sussex April 2023-March 2024</vt:lpstr>
      <vt:lpstr>                 Strategic Priority 5 Children’s emotional health and wellbeing   Lead partner: NHS Sussex April 2024-March 2025 </vt:lpstr>
      <vt:lpstr>Our Shared principles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Sussex Safeguarding  Children Partnership  Business Plan April 2023 – March 2026</dc:title>
  <dc:creator>Sally Kendal</dc:creator>
  <cp:lastModifiedBy>Lucy Short</cp:lastModifiedBy>
  <cp:revision>8</cp:revision>
  <dcterms:created xsi:type="dcterms:W3CDTF">2023-05-07T15:04:29Z</dcterms:created>
  <dcterms:modified xsi:type="dcterms:W3CDTF">2024-04-09T09:59:17Z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0x01010008FB9B3217D433459C91B5CF793C1D7900E8026BE243ED1246879DE87D35D46EF3</vt:lpwstr>
  </property>
  <property fmtid="{D5CDD505-2E9C-101B-9397-08002B2CF9AE}" pid="3" name="WSCC_x0020_Category">
    <vt:lpwstr/>
  </property>
  <property fmtid="{D5CDD505-2E9C-101B-9397-08002B2CF9AE}" pid="4" name="WSCC Category">
    <vt:lpwstr/>
  </property>
</Properties>
</file>