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4E826-3F0E-4292-9761-50BFCD046EC0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CBBFD-622C-4462-AB93-845917A35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97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87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09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95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92B8C-C75B-4AC3-9E5B-DE1E08C4FB1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47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9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33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1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3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1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7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8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1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F43C-D677-4429-887B-998FF075B881}" type="datetimeFigureOut">
              <a:rPr lang="en-GB" smtClean="0"/>
              <a:t>27/11/2020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2F1C-E812-4900-AE97-2C117BDA4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sz="2800" b="1" dirty="0"/>
              <a:t>Escalation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400" dirty="0"/>
              <a:t>Sometimes when external agencies work together there may be times when a decision made by a worker from another agency is either not safe or not in the best interests of a child.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This may relate to professional involvement</a:t>
            </a:r>
          </a:p>
          <a:p>
            <a:pPr marL="0" indent="0" algn="ctr">
              <a:buNone/>
            </a:pPr>
            <a:r>
              <a:rPr lang="en-GB" sz="2400" dirty="0"/>
              <a:t> in early help services, children in need, child protection or children looked after.                                           </a:t>
            </a:r>
            <a:r>
              <a:rPr lang="en-GB" sz="2400" b="1" dirty="0">
                <a:solidFill>
                  <a:srgbClr val="FF0000"/>
                </a:solidFill>
              </a:rPr>
              <a:t>This escalation policy</a:t>
            </a:r>
          </a:p>
          <a:p>
            <a:pPr marL="0" indent="0" algn="ctr">
              <a:buNone/>
            </a:pPr>
            <a:r>
              <a:rPr lang="en-GB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applies to external agencies. 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>
                <a:solidFill>
                  <a:srgbClr val="FF0000"/>
                </a:solidFill>
              </a:rPr>
              <a:t>If you have a concern within your service please refer to the escalation policy within your own agency</a:t>
            </a:r>
          </a:p>
          <a:p>
            <a:pPr marL="0" indent="0" algn="ctr">
              <a:buNone/>
            </a:pPr>
            <a:endParaRPr lang="en-GB" sz="2400" dirty="0"/>
          </a:p>
        </p:txBody>
      </p:sp>
      <p:pic>
        <p:nvPicPr>
          <p:cNvPr id="1026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185" y="404664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86400"/>
            <a:ext cx="17145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13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2800" dirty="0"/>
            </a:br>
            <a:br>
              <a:rPr lang="en-GB" sz="2800" dirty="0"/>
            </a:br>
            <a:r>
              <a:rPr lang="en-GB" sz="3100" b="1" dirty="0"/>
              <a:t>Escalation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If we are on the receiving end of a professional challenge from another agency, we should: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Not be offended – it’s not personal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Remain professional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Use it as an opportunity to reflect on our decision making</a:t>
            </a:r>
          </a:p>
          <a:p>
            <a:pPr marL="0" indent="0">
              <a:buNone/>
            </a:pPr>
            <a:r>
              <a:rPr lang="en-GB" sz="2000" b="1" dirty="0"/>
              <a:t>The WSSCP Escalation Policy enables workers to raise concerns they have about the decisions made by other professionals or agencies by: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Encouraging professional curiosity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Avoiding professional disputes that put children at risk or obscure the focus on the child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Resolving the differences within and between agencies </a:t>
            </a:r>
            <a:r>
              <a:rPr lang="en-GB" sz="2000" dirty="0">
                <a:solidFill>
                  <a:srgbClr val="FF0000"/>
                </a:solidFill>
              </a:rPr>
              <a:t>quickly</a:t>
            </a:r>
            <a:r>
              <a:rPr lang="en-GB" sz="2000" dirty="0"/>
              <a:t> and </a:t>
            </a:r>
            <a:r>
              <a:rPr lang="en-GB" sz="2000" dirty="0">
                <a:solidFill>
                  <a:srgbClr val="FF0000"/>
                </a:solidFill>
              </a:rPr>
              <a:t>openly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Identifying problem areas in working together where there is a lack of clarity and to promote the resolution via changes to protocols and procedures</a:t>
            </a:r>
          </a:p>
          <a:p>
            <a:pPr marL="0" indent="0">
              <a:buNone/>
            </a:pP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3695"/>
            <a:ext cx="1577330" cy="100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91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br>
              <a:rPr lang="en-GB" b="1" dirty="0"/>
            </a:br>
            <a:r>
              <a:rPr lang="en-GB" sz="3100" b="1" dirty="0"/>
              <a:t>Escalation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Working together effectively depends on;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An open approach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Honest relationships between agencies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Being confident to ask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Being confident to challenge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Ensuring the safety of the child is at the forefront of all decisions</a:t>
            </a:r>
          </a:p>
          <a:p>
            <a:pPr marL="0" indent="0" algn="ctr">
              <a:buNone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</a:rPr>
              <a:t>Has anybody had an experience around this?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C:\Users\lsiz5940\AppData\Local\Microsoft\Windows\Temporary Internet Files\Content.IE5\7YSR5FDN\justificae7e3o20desacordo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650" y="344791"/>
            <a:ext cx="1280901" cy="155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88640"/>
            <a:ext cx="17145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83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WSSCP Escalation policy</a:t>
            </a:r>
            <a:br>
              <a:rPr lang="en-GB" dirty="0"/>
            </a:br>
            <a:r>
              <a:rPr lang="en-GB" sz="3100" dirty="0"/>
              <a:t>(between external agencies)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2F1C-E812-4900-AE97-2C117BDA412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797984" y="3075669"/>
            <a:ext cx="3230399" cy="2873611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Verdana"/>
                <a:ea typeface="Calibri"/>
              </a:rPr>
              <a:t>WSSCP Business Team must be notified at stage two onwards to keep a record of all ongoing disagreements and be informed when resolution is reached by the manager who resolved the issue. </a:t>
            </a:r>
            <a:endParaRPr lang="en-GB" dirty="0">
              <a:effectLst/>
              <a:ea typeface="Calibri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97985" y="1604009"/>
            <a:ext cx="3230398" cy="1318260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>
                <a:solidFill>
                  <a:srgbClr val="000000"/>
                </a:solidFill>
                <a:effectLst/>
                <a:latin typeface="Verdana"/>
                <a:ea typeface="Calibri"/>
                <a:cs typeface="Times New Roman"/>
              </a:rPr>
              <a:t>Disagreement resolved. No need for further escalation </a:t>
            </a:r>
            <a:endParaRPr lang="en-GB">
              <a:effectLst/>
              <a:ea typeface="Calibri"/>
              <a:cs typeface="Times New Roman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067944" y="2133438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ight Arrow 8"/>
          <p:cNvSpPr/>
          <p:nvPr/>
        </p:nvSpPr>
        <p:spPr>
          <a:xfrm rot="1893306">
            <a:off x="3978558" y="3350686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3978558" y="4577788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395536" y="1604009"/>
            <a:ext cx="3384376" cy="1053781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1: Professional to professional </a:t>
            </a:r>
            <a:endParaRPr lang="en-GB" sz="1400" dirty="0">
              <a:effectLst/>
              <a:ea typeface="Calibri"/>
              <a:cs typeface="Times New Roman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8871" y="2922269"/>
            <a:ext cx="3411041" cy="962332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2: Manager to Manager </a:t>
            </a:r>
            <a:endParaRPr lang="en-GB" sz="1400">
              <a:effectLst/>
              <a:ea typeface="Calibri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7759" y="4150875"/>
            <a:ext cx="3411042" cy="1152128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3: Senior manager to senior manager </a:t>
            </a:r>
            <a:endParaRPr lang="en-GB" sz="140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6971" y="5585984"/>
            <a:ext cx="3372941" cy="843965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Stage 4: LSCP </a:t>
            </a:r>
            <a:endParaRPr lang="en-GB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Right Arrow 15"/>
          <p:cNvSpPr/>
          <p:nvPr/>
        </p:nvSpPr>
        <p:spPr>
          <a:xfrm rot="19960525">
            <a:off x="3969079" y="5653805"/>
            <a:ext cx="474345" cy="310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216" y="6058633"/>
            <a:ext cx="993608" cy="634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6801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baae8abb-df22-4435-85d5-a95020d03659;2020-11-27 08:31:19;FULLYMANUALCLASSIFIED;WSCC Category:2020-11-27 08:31:19|False|2020-11-27 08:31:19|MANUALCLASSIFIED|2020-11-27 08:31:19|MANUALCLASSIFIED|35da7913-ca98-450a-b299-b9b62231058f;False</CSMeta2010Field>
    <j5da7913ca98450ab299b9b62231058f xmlns="1209568c-8f7e-4a25-939e-4f22fd0c2b2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 services:Children and families care services:Child protection:Safeguarding</TermName>
          <TermId xmlns="http://schemas.microsoft.com/office/infopath/2007/PartnerControls">31411861-53d4-4ed7-8456-7f7e89813936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protection:Assessment:Children at risk</TermName>
          <TermId xmlns="http://schemas.microsoft.com/office/infopath/2007/PartnerControls">407b88ca-515f-4e2b-92a7-0c1fc6e018d5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</TermName>
          <TermId xmlns="http://schemas.microsoft.com/office/infopath/2007/PartnerControls">caced083-4ee6-485b-a670-694bff3efdd9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protection:Assessment:Children in need</TermName>
          <TermId xmlns="http://schemas.microsoft.com/office/infopath/2007/PartnerControls">56b54f27-d6d4-40fe-85c2-a56a28edc6f8</TermId>
        </TermInfo>
        <TermInfo xmlns="http://schemas.microsoft.com/office/infopath/2007/PartnerControls">
          <TermName xmlns="http://schemas.microsoft.com/office/infopath/2007/PartnerControls">Care services:Children and families care services:Child protection:Assessment</TermName>
          <TermId xmlns="http://schemas.microsoft.com/office/infopath/2007/PartnerControls">6761124a-e25a-4952-b7f1-cecf53817ddb</TermId>
        </TermInfo>
        <TermInfo xmlns="http://schemas.microsoft.com/office/infopath/2007/PartnerControls">
          <TermName xmlns="http://schemas.microsoft.com/office/infopath/2007/PartnerControls">Business services:Health and safety:Monitoring:Lifts and escalators</TermName>
          <TermId xmlns="http://schemas.microsoft.com/office/infopath/2007/PartnerControls">c98e1989-b213-49f5-abbb-edc95128909d</TermId>
        </TermInfo>
        <TermInfo xmlns="http://schemas.microsoft.com/office/infopath/2007/PartnerControls">
          <TermName xmlns="http://schemas.microsoft.com/office/infopath/2007/PartnerControls">Business services:Health and safety:Compliance:Training</TermName>
          <TermId xmlns="http://schemas.microsoft.com/office/infopath/2007/PartnerControls">081f1c4a-a06c-41f9-b1cd-2921539af7b3</TermId>
        </TermInfo>
      </Terms>
    </j5da7913ca98450ab299b9b62231058f>
    <TaxCatchAll xmlns="1209568c-8f7e-4a25-939e-4f22fd0c2b25">
      <Value>21</Value>
      <Value>20</Value>
      <Value>64</Value>
      <Value>5</Value>
      <Value>958</Value>
      <Value>2</Value>
      <Value>1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SCC Document" ma:contentTypeID="0x01010008FB9B3217D433459C91B5CF793C1D7900E8026BE243ED1246879DE87D35D46EF3" ma:contentTypeVersion="3" ma:contentTypeDescription="" ma:contentTypeScope="" ma:versionID="abf50f2a1d5e0059de8238c040de6f0d">
  <xsd:schema xmlns:xsd="http://www.w3.org/2001/XMLSchema" xmlns:xs="http://www.w3.org/2001/XMLSchema" xmlns:p="http://schemas.microsoft.com/office/2006/metadata/properties" xmlns:ns1="http://schemas.microsoft.com/sharepoint/v3" xmlns:ns2="1209568c-8f7e-4a25-939e-4f22fd0c2b25" targetNamespace="http://schemas.microsoft.com/office/2006/metadata/properties" ma:root="true" ma:fieldsID="fa77fa4c9a076e5f5588a452c032d72c" ns1:_="" ns2:_="">
    <xsd:import namespace="http://schemas.microsoft.com/sharepoint/v3"/>
    <xsd:import namespace="1209568c-8f7e-4a25-939e-4f22fd0c2b25"/>
    <xsd:element name="properties">
      <xsd:complexType>
        <xsd:sequence>
          <xsd:element name="documentManagement">
            <xsd:complexType>
              <xsd:all>
                <xsd:element ref="ns2:j5da7913ca98450ab299b9b62231058f" minOccurs="0"/>
                <xsd:element ref="ns2:TaxCatchAll" minOccurs="0"/>
                <xsd:element ref="ns2:TaxCatchAllLabel" minOccurs="0"/>
                <xsd:element ref="ns1:CSMeta2010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2" nillable="true" ma:displayName="Classification Status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9568c-8f7e-4a25-939e-4f22fd0c2b25" elementFormDefault="qualified">
    <xsd:import namespace="http://schemas.microsoft.com/office/2006/documentManagement/types"/>
    <xsd:import namespace="http://schemas.microsoft.com/office/infopath/2007/PartnerControls"/>
    <xsd:element name="j5da7913ca98450ab299b9b62231058f" ma:index="8" nillable="true" ma:taxonomy="true" ma:internalName="j5da7913ca98450ab299b9b62231058f" ma:taxonomyFieldName="WSCC_x0020_Category" ma:displayName="WSCC Category" ma:default="" ma:fieldId="{35da7913-ca98-450a-b299-b9b62231058f}" ma:taxonomyMulti="true" ma:sspId="73f0a195-02ac-4a72-b655-6664c0f36d60" ma:termSetId="7de65220-e004-4a12-a7da-04480380f20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a2e2d025-97b4-442f-b011-c15a8ec81f4a}" ma:internalName="TaxCatchAll" ma:showField="CatchAllData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a2e2d025-97b4-442f-b011-c15a8ec81f4a}" ma:internalName="TaxCatchAllLabel" ma:readOnly="true" ma:showField="CatchAllDataLabel" ma:web="666c451e-0620-44af-9814-6a827819fd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73f0a195-02ac-4a72-b655-6664c0f36d60" ContentTypeId="0x01010008FB9B3217D433459C91B5CF793C1D79" PreviousValue="false"/>
</file>

<file path=customXml/item4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5CA910-8F6E-4594-84E2-02318138EABA}"/>
</file>

<file path=customXml/itemProps2.xml><?xml version="1.0" encoding="utf-8"?>
<ds:datastoreItem xmlns:ds="http://schemas.openxmlformats.org/officeDocument/2006/customXml" ds:itemID="{810C2746-88A6-43E8-9161-D5B64DA31E67}"/>
</file>

<file path=customXml/itemProps3.xml><?xml version="1.0" encoding="utf-8"?>
<ds:datastoreItem xmlns:ds="http://schemas.openxmlformats.org/officeDocument/2006/customXml" ds:itemID="{96DF7FFB-09CC-4C60-A8E5-4A5FEB032ABB}"/>
</file>

<file path=customXml/itemProps4.xml><?xml version="1.0" encoding="utf-8"?>
<ds:datastoreItem xmlns:ds="http://schemas.openxmlformats.org/officeDocument/2006/customXml" ds:itemID="{E27E41D2-8148-4F27-A838-7FE380C26515}"/>
</file>

<file path=customXml/itemProps5.xml><?xml version="1.0" encoding="utf-8"?>
<ds:datastoreItem xmlns:ds="http://schemas.openxmlformats.org/officeDocument/2006/customXml" ds:itemID="{D2F85EB7-B22C-47F4-BDB7-E327E60D2BBA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</TotalTime>
  <Words>326</Words>
  <Application>Microsoft Office PowerPoint</Application>
  <PresentationFormat>On-screen Show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Blank</vt:lpstr>
      <vt:lpstr> Escalation</vt:lpstr>
      <vt:lpstr>  Escalation</vt:lpstr>
      <vt:lpstr>  Escalation</vt:lpstr>
      <vt:lpstr>WSSCP Escalation policy (between external agencies)</vt:lpstr>
    </vt:vector>
  </TitlesOfParts>
  <Company>WSCC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Escalation</dc:title>
  <dc:subject/>
  <dc:creator>Lucy Short</dc:creator>
  <cp:keywords/>
  <dc:description/>
  <cp:lastModifiedBy>Lucy Short</cp:lastModifiedBy>
  <cp:revision>4</cp:revision>
  <dcterms:created xsi:type="dcterms:W3CDTF">2017-09-19T07:59:58Z</dcterms:created>
  <dcterms:modified xsi:type="dcterms:W3CDTF">2020-11-27T08:31:16Z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0x01010008FB9B3217D433459C91B5CF793C1D7900E8026BE243ED1246879DE87D35D46EF3</vt:lpwstr>
  </property>
  <property fmtid="{D5CDD505-2E9C-101B-9397-08002B2CF9AE}" pid="3" name="WSCC_x0020_Category">
    <vt:lpwstr>5;#Care services:Children and families care services:Child protection:Safeguarding|31411861-53d4-4ed7-8456-7f7e89813936;#2;#Care services:Children and families care services:Child protection:Assessment:Children at risk|407b88ca-515f-4e2b-92a7-0c1fc6e018d5</vt:lpwstr>
  </property>
  <property fmtid="{D5CDD505-2E9C-101B-9397-08002B2CF9AE}" pid="4" name="WSCC Category">
    <vt:lpwstr>5;#Care services:Children and families care services:Child protection:Safeguarding|31411861-53d4-4ed7-8456-7f7e89813936;#2;#Care services:Children and families care services:Child protection:Assessment:Children at risk|407b88ca-515f-4e2b-92a7-0c1fc6e018d5;#1;#Care services:Children and families care services:Child protection|caced083-4ee6-485b-a670-694bff3efdd9;#21;#Care services:Children and families care services:Child protection:Assessment:Children in need|56b54f27-d6d4-40fe-85c2-a56a28edc6f8;#20;#Care services:Children and families care services:Child protection:Assessment|6761124a-e25a-4952-b7f1-cecf53817ddb;#958;#Business services:Health and safety:Monitoring:Lifts and escalators|c98e1989-b213-49f5-abbb-edc95128909d;#64;#Business services:Health and safety:Compliance:Training|081f1c4a-a06c-41f9-b1cd-2921539af7b3</vt:lpwstr>
  </property>
</Properties>
</file>