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6"/>
  </p:sldMasterIdLst>
  <p:notesMasterIdLst>
    <p:notesMasterId r:id="rId14"/>
  </p:notesMasterIdLst>
  <p:sldIdLst>
    <p:sldId id="256" r:id="rId7"/>
    <p:sldId id="257" r:id="rId8"/>
    <p:sldId id="258" r:id="rId9"/>
    <p:sldId id="259" r:id="rId10"/>
    <p:sldId id="260" r:id="rId11"/>
    <p:sldId id="261" r:id="rId12"/>
    <p:sldId id="262"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400" y="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5" Type="http://schemas.openxmlformats.org/officeDocument/2006/relationships/customXml" Target="../customXml/item5.xml"/><Relationship Id="rId15" Type="http://schemas.openxmlformats.org/officeDocument/2006/relationships/presProps" Target="presProps.xml"/><Relationship Id="rId10" Type="http://schemas.openxmlformats.org/officeDocument/2006/relationships/slide" Target="slides/slide4.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62ADD8-DE15-4EBD-AB78-06A2A061B43A}" type="datetimeFigureOut">
              <a:rPr lang="en-GB" smtClean="0"/>
              <a:t>04/08/2020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1DBA40-B61C-4030-AEAD-46E2ACD2D296}" type="slidenum">
              <a:rPr lang="en-GB" smtClean="0"/>
              <a:t>‹#›</a:t>
            </a:fld>
            <a:endParaRPr lang="en-GB"/>
          </a:p>
        </p:txBody>
      </p:sp>
    </p:spTree>
    <p:extLst>
      <p:ext uri="{BB962C8B-B14F-4D97-AF65-F5344CB8AC3E}">
        <p14:creationId xmlns:p14="http://schemas.microsoft.com/office/powerpoint/2010/main" val="23343980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E25F43C-D677-4429-887B-998FF075B881}" type="datetimeFigureOut">
              <a:rPr lang="en-GB" smtClean="0"/>
              <a:t>04/08/2020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792F1C-E812-4900-AE97-2C117BDA4124}" type="slidenum">
              <a:rPr lang="en-GB" smtClean="0"/>
              <a:t>‹#›</a:t>
            </a:fld>
            <a:endParaRPr lang="en-GB"/>
          </a:p>
        </p:txBody>
      </p:sp>
    </p:spTree>
    <p:extLst>
      <p:ext uri="{BB962C8B-B14F-4D97-AF65-F5344CB8AC3E}">
        <p14:creationId xmlns:p14="http://schemas.microsoft.com/office/powerpoint/2010/main" val="33371890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E25F43C-D677-4429-887B-998FF075B881}" type="datetimeFigureOut">
              <a:rPr lang="en-GB" smtClean="0"/>
              <a:t>04/08/2020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792F1C-E812-4900-AE97-2C117BDA4124}" type="slidenum">
              <a:rPr lang="en-GB" smtClean="0"/>
              <a:t>‹#›</a:t>
            </a:fld>
            <a:endParaRPr lang="en-GB"/>
          </a:p>
        </p:txBody>
      </p:sp>
    </p:spTree>
    <p:extLst>
      <p:ext uri="{BB962C8B-B14F-4D97-AF65-F5344CB8AC3E}">
        <p14:creationId xmlns:p14="http://schemas.microsoft.com/office/powerpoint/2010/main" val="2804690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E25F43C-D677-4429-887B-998FF075B881}" type="datetimeFigureOut">
              <a:rPr lang="en-GB" smtClean="0"/>
              <a:t>04/08/2020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792F1C-E812-4900-AE97-2C117BDA4124}" type="slidenum">
              <a:rPr lang="en-GB" smtClean="0"/>
              <a:t>‹#›</a:t>
            </a:fld>
            <a:endParaRPr lang="en-GB"/>
          </a:p>
        </p:txBody>
      </p:sp>
    </p:spTree>
    <p:extLst>
      <p:ext uri="{BB962C8B-B14F-4D97-AF65-F5344CB8AC3E}">
        <p14:creationId xmlns:p14="http://schemas.microsoft.com/office/powerpoint/2010/main" val="860337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10"/>
          </p:nvPr>
        </p:nvSpPr>
        <p:spPr/>
        <p:txBody>
          <a:bodyPr/>
          <a:lstStyle/>
          <a:p>
            <a:fld id="{DE25F43C-D677-4429-887B-998FF075B881}" type="datetimeFigureOut">
              <a:rPr lang="en-GB" smtClean="0"/>
              <a:t>04/08/2020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792F1C-E812-4900-AE97-2C117BDA4124}" type="slidenum">
              <a:rPr lang="en-GB" smtClean="0"/>
              <a:t>‹#›</a:t>
            </a:fld>
            <a:endParaRPr lang="en-GB"/>
          </a:p>
        </p:txBody>
      </p:sp>
    </p:spTree>
    <p:extLst>
      <p:ext uri="{BB962C8B-B14F-4D97-AF65-F5344CB8AC3E}">
        <p14:creationId xmlns:p14="http://schemas.microsoft.com/office/powerpoint/2010/main" val="179014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25F43C-D677-4429-887B-998FF075B881}" type="datetimeFigureOut">
              <a:rPr lang="en-GB" smtClean="0"/>
              <a:t>04/08/2020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792F1C-E812-4900-AE97-2C117BDA4124}" type="slidenum">
              <a:rPr lang="en-GB" smtClean="0"/>
              <a:t>‹#›</a:t>
            </a:fld>
            <a:endParaRPr lang="en-GB"/>
          </a:p>
        </p:txBody>
      </p:sp>
    </p:spTree>
    <p:extLst>
      <p:ext uri="{BB962C8B-B14F-4D97-AF65-F5344CB8AC3E}">
        <p14:creationId xmlns:p14="http://schemas.microsoft.com/office/powerpoint/2010/main" val="3924230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E25F43C-D677-4429-887B-998FF075B881}" type="datetimeFigureOut">
              <a:rPr lang="en-GB" smtClean="0"/>
              <a:t>04/08/2020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D792F1C-E812-4900-AE97-2C117BDA4124}" type="slidenum">
              <a:rPr lang="en-GB" smtClean="0"/>
              <a:t>‹#›</a:t>
            </a:fld>
            <a:endParaRPr lang="en-GB"/>
          </a:p>
        </p:txBody>
      </p:sp>
    </p:spTree>
    <p:extLst>
      <p:ext uri="{BB962C8B-B14F-4D97-AF65-F5344CB8AC3E}">
        <p14:creationId xmlns:p14="http://schemas.microsoft.com/office/powerpoint/2010/main" val="2350516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E25F43C-D677-4429-887B-998FF075B881}" type="datetimeFigureOut">
              <a:rPr lang="en-GB" smtClean="0"/>
              <a:t>04/08/2020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D792F1C-E812-4900-AE97-2C117BDA4124}" type="slidenum">
              <a:rPr lang="en-GB" smtClean="0"/>
              <a:t>‹#›</a:t>
            </a:fld>
            <a:endParaRPr lang="en-GB"/>
          </a:p>
        </p:txBody>
      </p:sp>
    </p:spTree>
    <p:extLst>
      <p:ext uri="{BB962C8B-B14F-4D97-AF65-F5344CB8AC3E}">
        <p14:creationId xmlns:p14="http://schemas.microsoft.com/office/powerpoint/2010/main" val="384671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E25F43C-D677-4429-887B-998FF075B881}" type="datetimeFigureOut">
              <a:rPr lang="en-GB" smtClean="0"/>
              <a:t>04/08/2020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D792F1C-E812-4900-AE97-2C117BDA4124}" type="slidenum">
              <a:rPr lang="en-GB" smtClean="0"/>
              <a:t>‹#›</a:t>
            </a:fld>
            <a:endParaRPr lang="en-GB"/>
          </a:p>
        </p:txBody>
      </p:sp>
    </p:spTree>
    <p:extLst>
      <p:ext uri="{BB962C8B-B14F-4D97-AF65-F5344CB8AC3E}">
        <p14:creationId xmlns:p14="http://schemas.microsoft.com/office/powerpoint/2010/main" val="22975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25F43C-D677-4429-887B-998FF075B881}" type="datetimeFigureOut">
              <a:rPr lang="en-GB" smtClean="0"/>
              <a:t>04/08/2020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D792F1C-E812-4900-AE97-2C117BDA4124}" type="slidenum">
              <a:rPr lang="en-GB" smtClean="0"/>
              <a:t>‹#›</a:t>
            </a:fld>
            <a:endParaRPr lang="en-GB"/>
          </a:p>
        </p:txBody>
      </p:sp>
    </p:spTree>
    <p:extLst>
      <p:ext uri="{BB962C8B-B14F-4D97-AF65-F5344CB8AC3E}">
        <p14:creationId xmlns:p14="http://schemas.microsoft.com/office/powerpoint/2010/main" val="3733782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E25F43C-D677-4429-887B-998FF075B881}" type="datetimeFigureOut">
              <a:rPr lang="en-GB" smtClean="0"/>
              <a:t>04/08/2020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D792F1C-E812-4900-AE97-2C117BDA4124}" type="slidenum">
              <a:rPr lang="en-GB" smtClean="0"/>
              <a:t>‹#›</a:t>
            </a:fld>
            <a:endParaRPr lang="en-GB"/>
          </a:p>
        </p:txBody>
      </p:sp>
    </p:spTree>
    <p:extLst>
      <p:ext uri="{BB962C8B-B14F-4D97-AF65-F5344CB8AC3E}">
        <p14:creationId xmlns:p14="http://schemas.microsoft.com/office/powerpoint/2010/main" val="1158811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E25F43C-D677-4429-887B-998FF075B881}" type="datetimeFigureOut">
              <a:rPr lang="en-GB" smtClean="0"/>
              <a:t>04/08/2020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D792F1C-E812-4900-AE97-2C117BDA4124}" type="slidenum">
              <a:rPr lang="en-GB" smtClean="0"/>
              <a:t>‹#›</a:t>
            </a:fld>
            <a:endParaRPr lang="en-GB"/>
          </a:p>
        </p:txBody>
      </p:sp>
    </p:spTree>
    <p:extLst>
      <p:ext uri="{BB962C8B-B14F-4D97-AF65-F5344CB8AC3E}">
        <p14:creationId xmlns:p14="http://schemas.microsoft.com/office/powerpoint/2010/main" val="4823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25F43C-D677-4429-887B-998FF075B881}" type="datetimeFigureOut">
              <a:rPr lang="en-GB" smtClean="0"/>
              <a:t>04/08/2020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792F1C-E812-4900-AE97-2C117BDA4124}" type="slidenum">
              <a:rPr lang="en-GB" smtClean="0"/>
              <a:t>‹#›</a:t>
            </a:fld>
            <a:endParaRPr lang="en-GB"/>
          </a:p>
        </p:txBody>
      </p:sp>
    </p:spTree>
    <p:extLst>
      <p:ext uri="{BB962C8B-B14F-4D97-AF65-F5344CB8AC3E}">
        <p14:creationId xmlns:p14="http://schemas.microsoft.com/office/powerpoint/2010/main" val="26465237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mailto:LADO@WestSussex.gov.uk"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br>
              <a:rPr lang="en-GB" dirty="0"/>
            </a:br>
            <a:br>
              <a:rPr lang="en-GB" dirty="0"/>
            </a:br>
            <a:r>
              <a:rPr lang="en-GB" sz="3100" b="1" dirty="0"/>
              <a:t>The Role of the LADO</a:t>
            </a:r>
            <a:br>
              <a:rPr lang="en-GB" sz="3100" dirty="0"/>
            </a:br>
            <a:endParaRPr lang="en-GB" sz="3100" dirty="0"/>
          </a:p>
        </p:txBody>
      </p:sp>
      <p:sp>
        <p:nvSpPr>
          <p:cNvPr id="5" name="Content Placeholder 4"/>
          <p:cNvSpPr>
            <a:spLocks noGrp="1"/>
          </p:cNvSpPr>
          <p:nvPr>
            <p:ph idx="1"/>
          </p:nvPr>
        </p:nvSpPr>
        <p:spPr/>
        <p:txBody>
          <a:bodyPr>
            <a:normAutofit fontScale="62500" lnSpcReduction="20000"/>
          </a:bodyPr>
          <a:lstStyle/>
          <a:p>
            <a:r>
              <a:rPr lang="en-GB" sz="2900" dirty="0"/>
              <a:t>All organisations providing services to children must ensure that those who work or volunteer with, on or behalf of children and young people are safe and competent to do so.</a:t>
            </a:r>
          </a:p>
          <a:p>
            <a:pPr marL="0" indent="0">
              <a:buNone/>
            </a:pPr>
            <a:endParaRPr lang="en-GB" sz="2900" dirty="0"/>
          </a:p>
          <a:p>
            <a:r>
              <a:rPr lang="en-GB" sz="2900" dirty="0"/>
              <a:t>Equally, anyone that comes into contact with children or young people in their work has a duty of care to promote and safeguard their wellbeing.</a:t>
            </a:r>
          </a:p>
          <a:p>
            <a:pPr marL="0" indent="0">
              <a:buNone/>
            </a:pPr>
            <a:endParaRPr lang="en-GB" sz="2900" dirty="0"/>
          </a:p>
          <a:p>
            <a:r>
              <a:rPr lang="en-GB" sz="2900" dirty="0"/>
              <a:t>The vast majority of people who work with children and young people act professionally and aim to promote the best outcomes for the children they work with, however at times the behaviour of staff can lead to harm or abuse and give rise to allegations being made against them.</a:t>
            </a:r>
          </a:p>
          <a:p>
            <a:pPr marL="0" indent="0">
              <a:buNone/>
            </a:pPr>
            <a:endParaRPr lang="en-GB" sz="2900" dirty="0"/>
          </a:p>
          <a:p>
            <a:r>
              <a:rPr lang="en-GB" sz="2900" dirty="0"/>
              <a:t>Allegations may be substantiated, unsubstantiated, unfounded, false or malicious and there may be different perceptions of the same alleged incident.</a:t>
            </a:r>
          </a:p>
          <a:p>
            <a:endParaRPr lang="en-GB" dirty="0"/>
          </a:p>
        </p:txBody>
      </p:sp>
      <p:pic>
        <p:nvPicPr>
          <p:cNvPr id="3" name="Picture 2" descr="A picture containing drawing&#10;&#10;Description automatically generated">
            <a:extLst>
              <a:ext uri="{FF2B5EF4-FFF2-40B4-BE49-F238E27FC236}">
                <a16:creationId xmlns:a16="http://schemas.microsoft.com/office/drawing/2014/main" id="{9EFF3E14-CB7B-45AC-8434-832D1A392D5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80312" y="204154"/>
            <a:ext cx="1664223" cy="1008112"/>
          </a:xfrm>
          <a:prstGeom prst="rect">
            <a:avLst/>
          </a:prstGeom>
        </p:spPr>
      </p:pic>
    </p:spTree>
    <p:extLst>
      <p:ext uri="{BB962C8B-B14F-4D97-AF65-F5344CB8AC3E}">
        <p14:creationId xmlns:p14="http://schemas.microsoft.com/office/powerpoint/2010/main" val="10711469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2088232"/>
          </a:xfrm>
        </p:spPr>
        <p:txBody>
          <a:bodyPr>
            <a:normAutofit fontScale="90000"/>
          </a:bodyPr>
          <a:lstStyle/>
          <a:p>
            <a:br>
              <a:rPr lang="en-GB" sz="3600" b="1" dirty="0"/>
            </a:br>
            <a:br>
              <a:rPr lang="en-GB" sz="3600" b="1" dirty="0"/>
            </a:br>
            <a:r>
              <a:rPr lang="en-GB" sz="3100" b="1" dirty="0"/>
              <a:t>Who is responsible for the allegations against the children’s workforce process in West Sussex?</a:t>
            </a:r>
            <a:br>
              <a:rPr lang="en-GB" sz="3100" dirty="0"/>
            </a:br>
            <a:endParaRPr lang="en-GB" sz="3100" dirty="0"/>
          </a:p>
        </p:txBody>
      </p:sp>
      <p:sp>
        <p:nvSpPr>
          <p:cNvPr id="3" name="Content Placeholder 2"/>
          <p:cNvSpPr>
            <a:spLocks noGrp="1"/>
          </p:cNvSpPr>
          <p:nvPr>
            <p:ph idx="1"/>
          </p:nvPr>
        </p:nvSpPr>
        <p:spPr/>
        <p:txBody>
          <a:bodyPr>
            <a:normAutofit fontScale="62500" lnSpcReduction="20000"/>
          </a:bodyPr>
          <a:lstStyle/>
          <a:p>
            <a:endParaRPr lang="en-GB" dirty="0"/>
          </a:p>
          <a:p>
            <a:endParaRPr lang="en-GB" dirty="0"/>
          </a:p>
          <a:p>
            <a:pPr marL="0" indent="0">
              <a:buNone/>
            </a:pPr>
            <a:endParaRPr lang="en-GB" dirty="0"/>
          </a:p>
          <a:p>
            <a:r>
              <a:rPr lang="en-GB" dirty="0"/>
              <a:t>The Local Authority Designated Officer (LADO) has </a:t>
            </a:r>
            <a:r>
              <a:rPr lang="en-GB" b="1" dirty="0"/>
              <a:t>overall responsibility </a:t>
            </a:r>
            <a:r>
              <a:rPr lang="en-GB" dirty="0"/>
              <a:t>for the management of allegations of abuse by adults who work with or volunteer with children.</a:t>
            </a:r>
          </a:p>
          <a:p>
            <a:pPr marL="0" indent="0">
              <a:buNone/>
            </a:pPr>
            <a:endParaRPr lang="en-GB" dirty="0"/>
          </a:p>
          <a:p>
            <a:pPr lvl="0"/>
            <a:r>
              <a:rPr lang="en-GB" dirty="0"/>
              <a:t>The LADO </a:t>
            </a:r>
            <a:r>
              <a:rPr lang="en-GB" b="1" dirty="0"/>
              <a:t>provides advice</a:t>
            </a:r>
            <a:r>
              <a:rPr lang="en-GB" dirty="0"/>
              <a:t>, in the form of consultation and specific guidance, liaising with Children’s Services, the Police and other regulatory bodies such as OFSTED and the Department for Education as needed in order to ensure a consistently fair and thorough process for both adult and child</a:t>
            </a:r>
          </a:p>
          <a:p>
            <a:pPr marL="0" lvl="0" indent="0">
              <a:buNone/>
            </a:pPr>
            <a:endParaRPr lang="en-GB" dirty="0"/>
          </a:p>
          <a:p>
            <a:pPr lvl="0"/>
            <a:r>
              <a:rPr lang="en-GB" dirty="0"/>
              <a:t>The LADO </a:t>
            </a:r>
            <a:r>
              <a:rPr lang="en-GB" b="1" dirty="0"/>
              <a:t>manages individual cases </a:t>
            </a:r>
            <a:r>
              <a:rPr lang="en-GB" dirty="0"/>
              <a:t>and monitors the progress of cases for timeliness, thoroughness and fairness.</a:t>
            </a:r>
          </a:p>
          <a:p>
            <a:pPr marL="0" indent="0">
              <a:buNone/>
            </a:pPr>
            <a:endParaRPr lang="en-GB" dirty="0"/>
          </a:p>
          <a:p>
            <a:endParaRPr lang="en-GB" dirty="0"/>
          </a:p>
        </p:txBody>
      </p:sp>
      <p:pic>
        <p:nvPicPr>
          <p:cNvPr id="5" name="Picture 4" descr="A picture containing drawing&#10;&#10;Description automatically generated">
            <a:extLst>
              <a:ext uri="{FF2B5EF4-FFF2-40B4-BE49-F238E27FC236}">
                <a16:creationId xmlns:a16="http://schemas.microsoft.com/office/drawing/2014/main" id="{E8FF3B66-4E71-4E70-94B1-D005239A5A8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94585" y="0"/>
            <a:ext cx="1664223" cy="1008112"/>
          </a:xfrm>
          <a:prstGeom prst="rect">
            <a:avLst/>
          </a:prstGeom>
        </p:spPr>
      </p:pic>
    </p:spTree>
    <p:extLst>
      <p:ext uri="{BB962C8B-B14F-4D97-AF65-F5344CB8AC3E}">
        <p14:creationId xmlns:p14="http://schemas.microsoft.com/office/powerpoint/2010/main" val="32010502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br>
              <a:rPr lang="en-GB" sz="2800" b="1" dirty="0"/>
            </a:br>
            <a:br>
              <a:rPr lang="en-GB" sz="2800" b="1" dirty="0"/>
            </a:br>
            <a:br>
              <a:rPr lang="en-GB" sz="2800" b="1" dirty="0"/>
            </a:br>
            <a:r>
              <a:rPr lang="en-GB" sz="2800" b="1" dirty="0"/>
              <a:t>When is it necessary to contact the LADO?</a:t>
            </a:r>
            <a:br>
              <a:rPr lang="en-GB" sz="2800" dirty="0"/>
            </a:br>
            <a:endParaRPr lang="en-GB" sz="2800" dirty="0"/>
          </a:p>
        </p:txBody>
      </p:sp>
      <p:sp>
        <p:nvSpPr>
          <p:cNvPr id="3" name="Content Placeholder 2"/>
          <p:cNvSpPr>
            <a:spLocks noGrp="1"/>
          </p:cNvSpPr>
          <p:nvPr>
            <p:ph idx="1"/>
          </p:nvPr>
        </p:nvSpPr>
        <p:spPr>
          <a:xfrm>
            <a:off x="457200" y="1916832"/>
            <a:ext cx="8229600" cy="4941168"/>
          </a:xfrm>
        </p:spPr>
        <p:txBody>
          <a:bodyPr>
            <a:normAutofit fontScale="32500" lnSpcReduction="20000"/>
          </a:bodyPr>
          <a:lstStyle/>
          <a:p>
            <a:r>
              <a:rPr lang="en-GB" sz="4900" dirty="0"/>
              <a:t>The Pan Sussex Child Protection and Safeguarding Procedures provides guidance on managing cases of allegations that may indicate that a staff member </a:t>
            </a:r>
            <a:r>
              <a:rPr lang="en-GB" sz="4900" b="1" dirty="0"/>
              <a:t>may not be suitable to work with children</a:t>
            </a:r>
            <a:r>
              <a:rPr lang="en-GB" sz="4900" dirty="0"/>
              <a:t> in their current position, or in any other capacity.</a:t>
            </a:r>
          </a:p>
          <a:p>
            <a:pPr marL="0" indent="0">
              <a:buNone/>
            </a:pPr>
            <a:endParaRPr lang="en-GB" sz="4900" dirty="0"/>
          </a:p>
          <a:p>
            <a:r>
              <a:rPr lang="en-GB" sz="4900" dirty="0"/>
              <a:t>A ‘staff member’ is a person over the age of 16 years whose work brings them into contact with children in their setting. It applies to all adults whether paid or working in a voluntary capacity (including agency workers) on or off site.</a:t>
            </a:r>
          </a:p>
          <a:p>
            <a:r>
              <a:rPr lang="en-GB" sz="4900" dirty="0"/>
              <a:t>The procedures should be used in </a:t>
            </a:r>
            <a:r>
              <a:rPr lang="en-GB" sz="4900" b="1" dirty="0"/>
              <a:t>ALL cases</a:t>
            </a:r>
            <a:r>
              <a:rPr lang="en-GB" sz="4900" dirty="0"/>
              <a:t> in which it is alleged that a staff member has;</a:t>
            </a:r>
          </a:p>
          <a:p>
            <a:pPr lvl="0"/>
            <a:r>
              <a:rPr lang="en-GB" sz="4900" dirty="0"/>
              <a:t>Behaved in a way that has harmed a child or may have harmed a child;</a:t>
            </a:r>
          </a:p>
          <a:p>
            <a:pPr marL="0" indent="0">
              <a:buNone/>
            </a:pPr>
            <a:endParaRPr lang="en-GB" sz="4900" dirty="0"/>
          </a:p>
          <a:p>
            <a:pPr lvl="0"/>
            <a:r>
              <a:rPr lang="en-GB" sz="4900" dirty="0"/>
              <a:t>Possibly committed a criminal offence against or related to a child;</a:t>
            </a:r>
          </a:p>
          <a:p>
            <a:pPr marL="0" indent="0">
              <a:buNone/>
            </a:pPr>
            <a:endParaRPr lang="en-GB" sz="4900" dirty="0"/>
          </a:p>
          <a:p>
            <a:pPr lvl="0"/>
            <a:r>
              <a:rPr lang="en-GB" sz="4900" dirty="0"/>
              <a:t>Behaved towards a child or children in a way that indicates he/she would pose a risk of harm to children.</a:t>
            </a:r>
          </a:p>
          <a:p>
            <a:pPr marL="0" indent="0">
              <a:buNone/>
            </a:pPr>
            <a:endParaRPr lang="en-GB" sz="4000" dirty="0"/>
          </a:p>
          <a:p>
            <a:r>
              <a:rPr lang="en-GB" sz="4900" dirty="0"/>
              <a:t>Information may also come to light about a staff members conduct </a:t>
            </a:r>
            <a:r>
              <a:rPr lang="en-GB" sz="4900" b="1" dirty="0"/>
              <a:t>outside of the workplace</a:t>
            </a:r>
            <a:r>
              <a:rPr lang="en-GB" sz="4900" dirty="0"/>
              <a:t> which may indicate a breach of professional conduct or may raise concerns about their suitability to work within the children’s workforce.</a:t>
            </a:r>
          </a:p>
          <a:p>
            <a:endParaRPr lang="en-GB" sz="2000" dirty="0"/>
          </a:p>
          <a:p>
            <a:endParaRPr lang="en-GB" dirty="0"/>
          </a:p>
        </p:txBody>
      </p:sp>
      <p:pic>
        <p:nvPicPr>
          <p:cNvPr id="5" name="Picture 4" descr="A picture containing drawing&#10;&#10;Description automatically generated">
            <a:extLst>
              <a:ext uri="{FF2B5EF4-FFF2-40B4-BE49-F238E27FC236}">
                <a16:creationId xmlns:a16="http://schemas.microsoft.com/office/drawing/2014/main" id="{E1E0691B-715C-4DC1-B04E-B73E99A3E1E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68344" y="11088"/>
            <a:ext cx="1368152" cy="828765"/>
          </a:xfrm>
          <a:prstGeom prst="rect">
            <a:avLst/>
          </a:prstGeom>
        </p:spPr>
      </p:pic>
    </p:spTree>
    <p:extLst>
      <p:ext uri="{BB962C8B-B14F-4D97-AF65-F5344CB8AC3E}">
        <p14:creationId xmlns:p14="http://schemas.microsoft.com/office/powerpoint/2010/main" val="29470716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70186"/>
          </a:xfrm>
        </p:spPr>
        <p:txBody>
          <a:bodyPr>
            <a:normAutofit fontScale="90000"/>
          </a:bodyPr>
          <a:lstStyle/>
          <a:p>
            <a:br>
              <a:rPr lang="en-GB" sz="2400" b="1" dirty="0"/>
            </a:br>
            <a:br>
              <a:rPr lang="en-GB" sz="2400" b="1" dirty="0"/>
            </a:br>
            <a:r>
              <a:rPr lang="en-GB" sz="3100" b="1" dirty="0"/>
              <a:t>When is it necessary to contact the LADO?</a:t>
            </a:r>
            <a:endParaRPr lang="en-GB" sz="3100" dirty="0"/>
          </a:p>
        </p:txBody>
      </p:sp>
      <p:sp>
        <p:nvSpPr>
          <p:cNvPr id="3" name="Content Placeholder 2"/>
          <p:cNvSpPr>
            <a:spLocks noGrp="1"/>
          </p:cNvSpPr>
          <p:nvPr>
            <p:ph idx="1"/>
          </p:nvPr>
        </p:nvSpPr>
        <p:spPr>
          <a:xfrm>
            <a:off x="457200" y="1916832"/>
            <a:ext cx="8229600" cy="4608512"/>
          </a:xfrm>
        </p:spPr>
        <p:txBody>
          <a:bodyPr>
            <a:normAutofit/>
          </a:bodyPr>
          <a:lstStyle/>
          <a:p>
            <a:r>
              <a:rPr lang="en-GB" sz="1600" dirty="0"/>
              <a:t>It is important that all allegations of abuse and breaches of professional conduct </a:t>
            </a:r>
            <a:r>
              <a:rPr lang="en-GB" sz="1600" b="1" dirty="0"/>
              <a:t>are taken seriously</a:t>
            </a:r>
            <a:r>
              <a:rPr lang="en-GB" sz="1600" dirty="0"/>
              <a:t> and considered with an </a:t>
            </a:r>
            <a:r>
              <a:rPr lang="en-GB" sz="1600" b="1" dirty="0"/>
              <a:t>open and inquiring mind</a:t>
            </a:r>
            <a:r>
              <a:rPr lang="en-GB" sz="1600" dirty="0"/>
              <a:t>.</a:t>
            </a:r>
          </a:p>
          <a:p>
            <a:pPr marL="0" indent="0">
              <a:buNone/>
            </a:pPr>
            <a:endParaRPr lang="en-GB" sz="1600" dirty="0"/>
          </a:p>
          <a:p>
            <a:r>
              <a:rPr lang="en-GB" sz="1600" b="1" dirty="0"/>
              <a:t>The employer should contact the LADO within one day of the incident happening or the allegation being made.</a:t>
            </a:r>
            <a:r>
              <a:rPr lang="en-GB" sz="1600" dirty="0"/>
              <a:t> The employer must NOT commence an internal investigation before consulting with the LADO but should gather basic details such as was the employee actually working that day, did they potentially come into contact with the child(</a:t>
            </a:r>
            <a:r>
              <a:rPr lang="en-GB" sz="1600" dirty="0" err="1"/>
              <a:t>ren</a:t>
            </a:r>
            <a:r>
              <a:rPr lang="en-GB" sz="1600" dirty="0"/>
              <a:t>) and have any other potential witnesses come forward to corroborate or discount the </a:t>
            </a:r>
            <a:r>
              <a:rPr lang="en-GB" sz="1600" b="1" dirty="0"/>
              <a:t>alleged incident</a:t>
            </a:r>
            <a:r>
              <a:rPr lang="en-GB" sz="1600" dirty="0"/>
              <a:t>?</a:t>
            </a:r>
          </a:p>
          <a:p>
            <a:pPr marL="0" indent="0">
              <a:buNone/>
            </a:pPr>
            <a:endParaRPr lang="en-GB" sz="1600" dirty="0"/>
          </a:p>
          <a:p>
            <a:r>
              <a:rPr lang="en-GB" sz="1600" dirty="0"/>
              <a:t>The LADO will consider the information and whether it meets the threshold for further consultation with Children’s Services and the Police</a:t>
            </a:r>
          </a:p>
          <a:p>
            <a:endParaRPr lang="en-GB" dirty="0"/>
          </a:p>
        </p:txBody>
      </p:sp>
      <p:pic>
        <p:nvPicPr>
          <p:cNvPr id="5" name="Picture 4" descr="A picture containing drawing&#10;&#10;Description automatically generated">
            <a:extLst>
              <a:ext uri="{FF2B5EF4-FFF2-40B4-BE49-F238E27FC236}">
                <a16:creationId xmlns:a16="http://schemas.microsoft.com/office/drawing/2014/main" id="{499CB61C-E104-4E60-A72B-6562DA5DDF2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68344" y="11088"/>
            <a:ext cx="1368152" cy="828765"/>
          </a:xfrm>
          <a:prstGeom prst="rect">
            <a:avLst/>
          </a:prstGeom>
        </p:spPr>
      </p:pic>
    </p:spTree>
    <p:extLst>
      <p:ext uri="{BB962C8B-B14F-4D97-AF65-F5344CB8AC3E}">
        <p14:creationId xmlns:p14="http://schemas.microsoft.com/office/powerpoint/2010/main" val="9217689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5192" y="303882"/>
            <a:ext cx="8229600" cy="1756966"/>
          </a:xfrm>
        </p:spPr>
        <p:txBody>
          <a:bodyPr>
            <a:normAutofit fontScale="90000"/>
          </a:bodyPr>
          <a:lstStyle/>
          <a:p>
            <a:br>
              <a:rPr lang="en-GB" sz="2400" b="1" dirty="0"/>
            </a:br>
            <a:br>
              <a:rPr lang="en-GB" sz="2400" b="1" dirty="0"/>
            </a:br>
            <a:br>
              <a:rPr lang="en-GB" sz="2400" b="1" dirty="0"/>
            </a:br>
            <a:r>
              <a:rPr lang="en-GB" sz="3100" b="1" dirty="0"/>
              <a:t>What happens when I contact the LADO?</a:t>
            </a:r>
            <a:br>
              <a:rPr lang="en-GB" sz="3100" dirty="0"/>
            </a:br>
            <a:endParaRPr lang="en-GB" sz="3100" dirty="0"/>
          </a:p>
        </p:txBody>
      </p:sp>
      <p:sp>
        <p:nvSpPr>
          <p:cNvPr id="3" name="Content Placeholder 2"/>
          <p:cNvSpPr>
            <a:spLocks noGrp="1"/>
          </p:cNvSpPr>
          <p:nvPr>
            <p:ph idx="1"/>
          </p:nvPr>
        </p:nvSpPr>
        <p:spPr>
          <a:xfrm>
            <a:off x="457200" y="2204864"/>
            <a:ext cx="8229600" cy="4464496"/>
          </a:xfrm>
        </p:spPr>
        <p:txBody>
          <a:bodyPr>
            <a:normAutofit fontScale="92500" lnSpcReduction="10000"/>
          </a:bodyPr>
          <a:lstStyle/>
          <a:p>
            <a:r>
              <a:rPr lang="en-GB" sz="2200" dirty="0"/>
              <a:t>Initially, you will be asked for some basic information to determine the next steps and whether it is felt that the </a:t>
            </a:r>
            <a:r>
              <a:rPr lang="en-GB" sz="2200" b="1" dirty="0"/>
              <a:t>threshold</a:t>
            </a:r>
            <a:r>
              <a:rPr lang="en-GB" sz="2200" dirty="0"/>
              <a:t> is met for the allegations management process. </a:t>
            </a:r>
          </a:p>
          <a:p>
            <a:r>
              <a:rPr lang="en-GB" sz="2200" dirty="0"/>
              <a:t>The LADO will consider the information and whether it meets the threshold for further consultation with Children’s Services and the Police.</a:t>
            </a:r>
          </a:p>
          <a:p>
            <a:r>
              <a:rPr lang="en-GB" sz="2200" dirty="0"/>
              <a:t>It remains the responsibility of the Police and Children’s Services to investigate allegations of abuse and conduct further assessments before the </a:t>
            </a:r>
            <a:r>
              <a:rPr lang="en-GB" sz="2200" b="1" dirty="0"/>
              <a:t>employer starts to investigate an allegation</a:t>
            </a:r>
            <a:r>
              <a:rPr lang="en-GB" sz="2200" dirty="0"/>
              <a:t>. Any such investigation without the guidance and advice of the LADO could potentially jeopardise a subsequent criminal investigation.</a:t>
            </a:r>
          </a:p>
          <a:p>
            <a:r>
              <a:rPr lang="en-GB" sz="2200" dirty="0"/>
              <a:t>You may be asked to complete a referral form after your initial consultation with the LADO and this should be returned </a:t>
            </a:r>
            <a:r>
              <a:rPr lang="en-GB" sz="2200" b="1" dirty="0"/>
              <a:t>electronically</a:t>
            </a:r>
            <a:r>
              <a:rPr lang="en-GB" sz="2200" dirty="0"/>
              <a:t> as soon as possible.</a:t>
            </a:r>
          </a:p>
          <a:p>
            <a:endParaRPr lang="en-GB" dirty="0"/>
          </a:p>
        </p:txBody>
      </p:sp>
      <p:pic>
        <p:nvPicPr>
          <p:cNvPr id="5" name="Picture 4" descr="A picture containing drawing&#10;&#10;Description automatically generated">
            <a:extLst>
              <a:ext uri="{FF2B5EF4-FFF2-40B4-BE49-F238E27FC236}">
                <a16:creationId xmlns:a16="http://schemas.microsoft.com/office/drawing/2014/main" id="{65DEB2AF-D2E5-4BE9-8C2E-73E2CB9327F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68344" y="11088"/>
            <a:ext cx="1368152" cy="828765"/>
          </a:xfrm>
          <a:prstGeom prst="rect">
            <a:avLst/>
          </a:prstGeom>
        </p:spPr>
      </p:pic>
    </p:spTree>
    <p:extLst>
      <p:ext uri="{BB962C8B-B14F-4D97-AF65-F5344CB8AC3E}">
        <p14:creationId xmlns:p14="http://schemas.microsoft.com/office/powerpoint/2010/main" val="28800652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86210"/>
          </a:xfrm>
        </p:spPr>
        <p:txBody>
          <a:bodyPr>
            <a:normAutofit fontScale="90000"/>
          </a:bodyPr>
          <a:lstStyle/>
          <a:p>
            <a:br>
              <a:rPr lang="en-GB" sz="2800" b="1" dirty="0"/>
            </a:br>
            <a:br>
              <a:rPr lang="en-GB" sz="2800" b="1" dirty="0"/>
            </a:br>
            <a:r>
              <a:rPr lang="en-GB" sz="3100" b="1" dirty="0"/>
              <a:t>What happens when I contact the LADO?</a:t>
            </a:r>
            <a:br>
              <a:rPr lang="en-GB" sz="3100" dirty="0"/>
            </a:br>
            <a:endParaRPr lang="en-GB" sz="3100" dirty="0"/>
          </a:p>
        </p:txBody>
      </p:sp>
      <p:sp>
        <p:nvSpPr>
          <p:cNvPr id="3" name="Content Placeholder 2"/>
          <p:cNvSpPr>
            <a:spLocks noGrp="1"/>
          </p:cNvSpPr>
          <p:nvPr>
            <p:ph idx="1"/>
          </p:nvPr>
        </p:nvSpPr>
        <p:spPr>
          <a:xfrm>
            <a:off x="457200" y="2276872"/>
            <a:ext cx="8229600" cy="4320480"/>
          </a:xfrm>
        </p:spPr>
        <p:txBody>
          <a:bodyPr>
            <a:normAutofit fontScale="62500" lnSpcReduction="20000"/>
          </a:bodyPr>
          <a:lstStyle/>
          <a:p>
            <a:r>
              <a:rPr lang="en-GB" dirty="0"/>
              <a:t>Whilst each setting should have  a designated member of staff or child protection lead, </a:t>
            </a:r>
            <a:r>
              <a:rPr lang="en-GB" b="1" dirty="0"/>
              <a:t>ALL staff have a responsibility</a:t>
            </a:r>
            <a:r>
              <a:rPr lang="en-GB" dirty="0"/>
              <a:t> to report if they believe a member of staff is harming or is behaving in a manner which may potentially cause harm.</a:t>
            </a:r>
          </a:p>
          <a:p>
            <a:r>
              <a:rPr lang="en-GB" dirty="0"/>
              <a:t>The LADO will provide guidance on what to do immediately and in the longer term, depending on the nature of the allegation and involvement of other agencies.</a:t>
            </a:r>
          </a:p>
          <a:p>
            <a:r>
              <a:rPr lang="en-GB" dirty="0"/>
              <a:t>If directed by the LADO to internally investigate an allegation, actions should be conducted in a way that recognises the vulnerability of staff and seeks to protect them as far as possible from mistaken or false allegations, with the support of the settings’ own Human Resources team, whilst recognising that the </a:t>
            </a:r>
            <a:r>
              <a:rPr lang="en-GB" b="1" dirty="0"/>
              <a:t>need to assess and manage the risk</a:t>
            </a:r>
            <a:r>
              <a:rPr lang="en-GB" dirty="0"/>
              <a:t> they may pose to a specific child or children needs to remain of paramount importance.</a:t>
            </a:r>
          </a:p>
          <a:p>
            <a:pPr marL="0" indent="0">
              <a:buNone/>
            </a:pPr>
            <a:endParaRPr lang="en-GB" dirty="0"/>
          </a:p>
        </p:txBody>
      </p:sp>
      <p:pic>
        <p:nvPicPr>
          <p:cNvPr id="5" name="Picture 4" descr="A picture containing drawing&#10;&#10;Description automatically generated">
            <a:extLst>
              <a:ext uri="{FF2B5EF4-FFF2-40B4-BE49-F238E27FC236}">
                <a16:creationId xmlns:a16="http://schemas.microsoft.com/office/drawing/2014/main" id="{8EEAAAC1-E430-4A7B-BB9C-D9C4818C1C6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68344" y="11088"/>
            <a:ext cx="1368152" cy="828765"/>
          </a:xfrm>
          <a:prstGeom prst="rect">
            <a:avLst/>
          </a:prstGeom>
        </p:spPr>
      </p:pic>
    </p:spTree>
    <p:extLst>
      <p:ext uri="{BB962C8B-B14F-4D97-AF65-F5344CB8AC3E}">
        <p14:creationId xmlns:p14="http://schemas.microsoft.com/office/powerpoint/2010/main" val="17239272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GB" sz="2800" b="1" dirty="0"/>
            </a:br>
            <a:br>
              <a:rPr lang="en-GB" sz="2800" b="1" dirty="0"/>
            </a:br>
            <a:r>
              <a:rPr lang="en-GB" sz="4000" b="1" dirty="0"/>
              <a:t>Contact Details for the LADO</a:t>
            </a:r>
            <a:endParaRPr lang="en-GB" sz="4000" dirty="0"/>
          </a:p>
        </p:txBody>
      </p:sp>
      <p:sp>
        <p:nvSpPr>
          <p:cNvPr id="4" name="Content Placeholder 3">
            <a:extLst>
              <a:ext uri="{FF2B5EF4-FFF2-40B4-BE49-F238E27FC236}">
                <a16:creationId xmlns:a16="http://schemas.microsoft.com/office/drawing/2014/main" id="{F3251FA3-522F-4E0B-A850-91D80587FB7E}"/>
              </a:ext>
            </a:extLst>
          </p:cNvPr>
          <p:cNvSpPr>
            <a:spLocks noGrp="1"/>
          </p:cNvSpPr>
          <p:nvPr>
            <p:ph idx="1"/>
          </p:nvPr>
        </p:nvSpPr>
        <p:spPr/>
        <p:txBody>
          <a:bodyPr>
            <a:normAutofit fontScale="92500" lnSpcReduction="20000"/>
          </a:bodyPr>
          <a:lstStyle/>
          <a:p>
            <a:pPr marL="0" indent="0" algn="ctr">
              <a:buNone/>
            </a:pPr>
            <a:endParaRPr lang="en-GB" dirty="0"/>
          </a:p>
          <a:p>
            <a:pPr marL="0" indent="0" algn="ctr">
              <a:buNone/>
            </a:pPr>
            <a:r>
              <a:rPr lang="en-GB" dirty="0"/>
              <a:t>The LADOs for West Sussex are</a:t>
            </a:r>
          </a:p>
          <a:p>
            <a:pPr marL="0" indent="0" algn="ctr">
              <a:buNone/>
            </a:pPr>
            <a:r>
              <a:rPr lang="en-GB" dirty="0"/>
              <a:t>Miriam Williams</a:t>
            </a:r>
          </a:p>
          <a:p>
            <a:pPr marL="0" indent="0" algn="ctr">
              <a:buNone/>
            </a:pPr>
            <a:r>
              <a:rPr lang="en-GB" dirty="0"/>
              <a:t>Donna </a:t>
            </a:r>
            <a:r>
              <a:rPr lang="en-GB"/>
              <a:t>Tomlinson (as of </a:t>
            </a:r>
            <a:r>
              <a:rPr lang="en-GB" dirty="0"/>
              <a:t>10/8/20)</a:t>
            </a:r>
          </a:p>
          <a:p>
            <a:pPr marL="0" indent="0" algn="ctr">
              <a:buNone/>
            </a:pPr>
            <a:r>
              <a:rPr lang="en-GB" dirty="0"/>
              <a:t>Sally Arbuckle (Deputy LADO) </a:t>
            </a:r>
          </a:p>
          <a:p>
            <a:pPr marL="0" indent="0" algn="ctr">
              <a:buNone/>
            </a:pPr>
            <a:endParaRPr lang="en-GB" b="1" dirty="0"/>
          </a:p>
          <a:p>
            <a:pPr marL="0" indent="0" algn="ctr">
              <a:buNone/>
            </a:pPr>
            <a:endParaRPr lang="en-GB" b="1" dirty="0"/>
          </a:p>
          <a:p>
            <a:pPr marL="0" indent="0" algn="ctr">
              <a:buNone/>
            </a:pPr>
            <a:r>
              <a:rPr lang="en-GB" dirty="0"/>
              <a:t>The LADO department contact number is 0333 222 6450</a:t>
            </a:r>
          </a:p>
          <a:p>
            <a:pPr marL="0" indent="0" algn="ctr">
              <a:buNone/>
            </a:pPr>
            <a:r>
              <a:rPr lang="en-GB" dirty="0">
                <a:hlinkClick r:id="rId2"/>
              </a:rPr>
              <a:t>LADO@WestSussex.gov.uk</a:t>
            </a:r>
            <a:endParaRPr lang="en-GB" dirty="0"/>
          </a:p>
          <a:p>
            <a:pPr marL="0" indent="0" algn="ctr">
              <a:buNone/>
            </a:pPr>
            <a:endParaRPr lang="en-GB" dirty="0"/>
          </a:p>
        </p:txBody>
      </p:sp>
      <p:pic>
        <p:nvPicPr>
          <p:cNvPr id="5" name="Picture 4" descr="A picture containing drawing&#10;&#10;Description automatically generated">
            <a:extLst>
              <a:ext uri="{FF2B5EF4-FFF2-40B4-BE49-F238E27FC236}">
                <a16:creationId xmlns:a16="http://schemas.microsoft.com/office/drawing/2014/main" id="{8EEAAAC1-E430-4A7B-BB9C-D9C4818C1C6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68344" y="11088"/>
            <a:ext cx="1368152" cy="828765"/>
          </a:xfrm>
          <a:prstGeom prst="rect">
            <a:avLst/>
          </a:prstGeom>
        </p:spPr>
      </p:pic>
    </p:spTree>
    <p:extLst>
      <p:ext uri="{BB962C8B-B14F-4D97-AF65-F5344CB8AC3E}">
        <p14:creationId xmlns:p14="http://schemas.microsoft.com/office/powerpoint/2010/main" val="1881597118"/>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haredContentType xmlns="Microsoft.SharePoint.Taxonomy.ContentTypeSync" SourceId="73f0a195-02ac-4a72-b655-6664c0f36d60" ContentTypeId="0x01010008FB9B3217D433459C91B5CF793C1D79" PreviousValue="false"/>
</file>

<file path=customXml/item2.xml><?xml version="1.0" encoding="utf-8"?>
<ct:contentTypeSchema xmlns:ct="http://schemas.microsoft.com/office/2006/metadata/contentType" xmlns:ma="http://schemas.microsoft.com/office/2006/metadata/properties/metaAttributes" ct:_="" ma:_="" ma:contentTypeName="WSCC Document" ma:contentTypeID="0x01010008FB9B3217D433459C91B5CF793C1D7900E8026BE243ED1246879DE87D35D46EF3" ma:contentTypeVersion="3" ma:contentTypeDescription="" ma:contentTypeScope="" ma:versionID="abf50f2a1d5e0059de8238c040de6f0d">
  <xsd:schema xmlns:xsd="http://www.w3.org/2001/XMLSchema" xmlns:xs="http://www.w3.org/2001/XMLSchema" xmlns:p="http://schemas.microsoft.com/office/2006/metadata/properties" xmlns:ns1="http://schemas.microsoft.com/sharepoint/v3" xmlns:ns2="1209568c-8f7e-4a25-939e-4f22fd0c2b25" targetNamespace="http://schemas.microsoft.com/office/2006/metadata/properties" ma:root="true" ma:fieldsID="fa77fa4c9a076e5f5588a452c032d72c" ns1:_="" ns2:_="">
    <xsd:import namespace="http://schemas.microsoft.com/sharepoint/v3"/>
    <xsd:import namespace="1209568c-8f7e-4a25-939e-4f22fd0c2b25"/>
    <xsd:element name="properties">
      <xsd:complexType>
        <xsd:sequence>
          <xsd:element name="documentManagement">
            <xsd:complexType>
              <xsd:all>
                <xsd:element ref="ns2:j5da7913ca98450ab299b9b62231058f" minOccurs="0"/>
                <xsd:element ref="ns2:TaxCatchAll" minOccurs="0"/>
                <xsd:element ref="ns2:TaxCatchAllLabel" minOccurs="0"/>
                <xsd:element ref="ns1:CSMeta2010Fie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SMeta2010Field" ma:index="12" nillable="true" ma:displayName="Classification Status" ma:internalName="CSMeta2010Field" ma:readOnly="fals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209568c-8f7e-4a25-939e-4f22fd0c2b25" elementFormDefault="qualified">
    <xsd:import namespace="http://schemas.microsoft.com/office/2006/documentManagement/types"/>
    <xsd:import namespace="http://schemas.microsoft.com/office/infopath/2007/PartnerControls"/>
    <xsd:element name="j5da7913ca98450ab299b9b62231058f" ma:index="8" nillable="true" ma:taxonomy="true" ma:internalName="j5da7913ca98450ab299b9b62231058f" ma:taxonomyFieldName="WSCC_x0020_Category" ma:displayName="WSCC Category" ma:default="" ma:fieldId="{35da7913-ca98-450a-b299-b9b62231058f}" ma:taxonomyMulti="true" ma:sspId="73f0a195-02ac-4a72-b655-6664c0f36d60" ma:termSetId="7de65220-e004-4a12-a7da-04480380f206" ma:anchorId="00000000-0000-0000-0000-000000000000" ma:open="false" ma:isKeyword="false">
      <xsd:complexType>
        <xsd:sequence>
          <xsd:element ref="pc:Terms" minOccurs="0" maxOccurs="1"/>
        </xsd:sequence>
      </xsd:complexType>
    </xsd:element>
    <xsd:element name="TaxCatchAll" ma:index="9" nillable="true" ma:displayName="Taxonomy Catch All Column" ma:description="" ma:hidden="true" ma:list="{a2e2d025-97b4-442f-b011-c15a8ec81f4a}" ma:internalName="TaxCatchAll" ma:showField="CatchAllData" ma:web="666c451e-0620-44af-9814-6a827819fdbc">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description="" ma:hidden="true" ma:list="{a2e2d025-97b4-442f-b011-c15a8ec81f4a}" ma:internalName="TaxCatchAllLabel" ma:readOnly="true" ma:showField="CatchAllDataLabel" ma:web="666c451e-0620-44af-9814-6a827819fdb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CSMeta2010Field xmlns="http://schemas.microsoft.com/sharepoint/v3">e0791593-bf9b-44e4-8fa6-18067a3566e8;2020-05-13 15:09:50;FULLYMANUALCLASSIFIED;WSCC Category:2020-05-13 15:09:50|False|2020-05-13 15:09:50|MANUALCLASSIFIED|2020-05-13 15:09:50|MANUALCLASSIFIED|35da7913-ca98-450a-b299-b9b62231058f;False</CSMeta2010Field>
    <j5da7913ca98450ab299b9b62231058f xmlns="1209568c-8f7e-4a25-939e-4f22fd0c2b25">
      <Terms xmlns="http://schemas.microsoft.com/office/infopath/2007/PartnerControls">
        <TermInfo xmlns="http://schemas.microsoft.com/office/infopath/2007/PartnerControls">
          <TermName xmlns="http://schemas.microsoft.com/office/infopath/2007/PartnerControls">Care services:Children and families care services:Child protection</TermName>
          <TermId xmlns="http://schemas.microsoft.com/office/infopath/2007/PartnerControls">caced083-4ee6-485b-a670-694bff3efdd9</TermId>
        </TermInfo>
        <TermInfo xmlns="http://schemas.microsoft.com/office/infopath/2007/PartnerControls">
          <TermName xmlns="http://schemas.microsoft.com/office/infopath/2007/PartnerControls">Care services:Children and families care services:Child protection:Safeguarding</TermName>
          <TermId xmlns="http://schemas.microsoft.com/office/infopath/2007/PartnerControls">31411861-53d4-4ed7-8456-7f7e89813936</TermId>
        </TermInfo>
        <TermInfo xmlns="http://schemas.microsoft.com/office/infopath/2007/PartnerControls">
          <TermName xmlns="http://schemas.microsoft.com/office/infopath/2007/PartnerControls">Care services:Children and families care services:Child protection:Assessment:Children at risk</TermName>
          <TermId xmlns="http://schemas.microsoft.com/office/infopath/2007/PartnerControls">407b88ca-515f-4e2b-92a7-0c1fc6e018d5</TermId>
        </TermInfo>
        <TermInfo xmlns="http://schemas.microsoft.com/office/infopath/2007/PartnerControls">
          <TermName xmlns="http://schemas.microsoft.com/office/infopath/2007/PartnerControls">Care services:Children and families care services:Child protection:Assessment</TermName>
          <TermId xmlns="http://schemas.microsoft.com/office/infopath/2007/PartnerControls">6761124a-e25a-4952-b7f1-cecf53817ddb</TermId>
        </TermInfo>
        <TermInfo xmlns="http://schemas.microsoft.com/office/infopath/2007/PartnerControls">
          <TermName xmlns="http://schemas.microsoft.com/office/infopath/2007/PartnerControls">Care services:Adult care services:Safeguarding</TermName>
          <TermId xmlns="http://schemas.microsoft.com/office/infopath/2007/PartnerControls">af7e7cba-28c4-40ad-afca-0a5a4226eabd</TermId>
        </TermInfo>
        <TermInfo xmlns="http://schemas.microsoft.com/office/infopath/2007/PartnerControls">
          <TermName xmlns="http://schemas.microsoft.com/office/infopath/2007/PartnerControls">Community:Religion:Humanism</TermName>
          <TermId xmlns="http://schemas.microsoft.com/office/infopath/2007/PartnerControls">db5ff0f1-ee39-4137-826b-c82e651e2f4b</TermId>
        </TermInfo>
        <TermInfo xmlns="http://schemas.microsoft.com/office/infopath/2007/PartnerControls">
          <TermName xmlns="http://schemas.microsoft.com/office/infopath/2007/PartnerControls">Care services:Children and families care services:Supporting children:Services:Advice</TermName>
          <TermId xmlns="http://schemas.microsoft.com/office/infopath/2007/PartnerControls">59ed8321-c48d-47ce-b360-f95607d9b59c</TermId>
        </TermInfo>
        <TermInfo xmlns="http://schemas.microsoft.com/office/infopath/2007/PartnerControls">
          <TermName xmlns="http://schemas.microsoft.com/office/infopath/2007/PartnerControls">Care services:Children and families care services</TermName>
          <TermId xmlns="http://schemas.microsoft.com/office/infopath/2007/PartnerControls">cbb9a63a-a307-459c-b954-31af6227d46c</TermId>
        </TermInfo>
        <TermInfo xmlns="http://schemas.microsoft.com/office/infopath/2007/PartnerControls">
          <TermName xmlns="http://schemas.microsoft.com/office/infopath/2007/PartnerControls">Education and skills:Advice:Advisory services:Advisory inspection</TermName>
          <TermId xmlns="http://schemas.microsoft.com/office/infopath/2007/PartnerControls">97773b86-5787-4cf0-aaaf-49cb8d6a01b6</TermId>
        </TermInfo>
        <TermInfo xmlns="http://schemas.microsoft.com/office/infopath/2007/PartnerControls">
          <TermName xmlns="http://schemas.microsoft.com/office/infopath/2007/PartnerControls">Education and skills:Management of schools:School performance and standards:Educational inspection</TermName>
          <TermId xmlns="http://schemas.microsoft.com/office/infopath/2007/PartnerControls">6e047123-febc-44c9-9b2b-7af4418feb63</TermId>
        </TermInfo>
        <TermInfo xmlns="http://schemas.microsoft.com/office/infopath/2007/PartnerControls">
          <TermName xmlns="http://schemas.microsoft.com/office/infopath/2007/PartnerControls">Business services:Human resources</TermName>
          <TermId xmlns="http://schemas.microsoft.com/office/infopath/2007/PartnerControls">114b98a6-e1ee-4b40-adbd-036fefa104bb</TermId>
        </TermInfo>
        <TermInfo xmlns="http://schemas.microsoft.com/office/infopath/2007/PartnerControls">
          <TermName xmlns="http://schemas.microsoft.com/office/infopath/2007/PartnerControls">Business services:Human resources:Terms and conditions of employment:Temporary employment</TermName>
          <TermId xmlns="http://schemas.microsoft.com/office/infopath/2007/PartnerControls">9b4ebfba-bc56-4c0e-bd01-d8e9cce82944</TermId>
        </TermInfo>
        <TermInfo xmlns="http://schemas.microsoft.com/office/infopath/2007/PartnerControls">
          <TermName xmlns="http://schemas.microsoft.com/office/infopath/2007/PartnerControls">Community:People:Business people:Employees</TermName>
          <TermId xmlns="http://schemas.microsoft.com/office/infopath/2007/PartnerControls">87f6644b-e60b-43cc-a9f7-e3f999572a33</TermId>
        </TermInfo>
        <TermInfo xmlns="http://schemas.microsoft.com/office/infopath/2007/PartnerControls">
          <TermName xmlns="http://schemas.microsoft.com/office/infopath/2007/PartnerControls">Community:Economic development:Intelligence about business:Labour market</TermName>
          <TermId xmlns="http://schemas.microsoft.com/office/infopath/2007/PartnerControls">a373e894-f4b7-4cae-8e74-3537946f4570</TermId>
        </TermInfo>
        <TermInfo xmlns="http://schemas.microsoft.com/office/infopath/2007/PartnerControls">
          <TermName xmlns="http://schemas.microsoft.com/office/infopath/2007/PartnerControls">Community:People:Employment groups:Volunteers</TermName>
          <TermId xmlns="http://schemas.microsoft.com/office/infopath/2007/PartnerControls">a44d4d16-8a6a-47a9-9c0a-886ca9095a44</TermId>
        </TermInfo>
        <TermInfo xmlns="http://schemas.microsoft.com/office/infopath/2007/PartnerControls">
          <TermName xmlns="http://schemas.microsoft.com/office/infopath/2007/PartnerControls">Education and skills:Advice</TermName>
          <TermId xmlns="http://schemas.microsoft.com/office/infopath/2007/PartnerControls">4b846564-f875-4117-9aa6-62fe39dcd624</TermId>
        </TermInfo>
        <TermInfo xmlns="http://schemas.microsoft.com/office/infopath/2007/PartnerControls">
          <TermName xmlns="http://schemas.microsoft.com/office/infopath/2007/PartnerControls">Community:People:Age groups:Children</TermName>
          <TermId xmlns="http://schemas.microsoft.com/office/infopath/2007/PartnerControls">4447451e-cfd8-4ef3-bf8d-753597667dbc</TermId>
        </TermInfo>
      </Terms>
    </j5da7913ca98450ab299b9b62231058f>
    <TaxCatchAll xmlns="1209568c-8f7e-4a25-939e-4f22fd0c2b25">
      <Value>40</Value>
      <Value>273</Value>
      <Value>223</Value>
      <Value>28</Value>
      <Value>822</Value>
      <Value>22</Value>
      <Value>303</Value>
      <Value>20</Value>
      <Value>112</Value>
      <Value>111</Value>
      <Value>15</Value>
      <Value>343</Value>
      <Value>105</Value>
      <Value>5</Value>
      <Value>97</Value>
      <Value>2</Value>
      <Value>1</Value>
    </TaxCatchAll>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mso-contentType ?>
<spe:Receivers xmlns:spe="http://schemas.microsoft.com/sharepoint/events">
  <Receiver>
    <Name>ItemUpdatedEventHandlerForConceptSearch</Name>
    <Synchronization>Asynchronous</Synchronization>
    <Type>10002</Type>
    <SequenceNumber>10001</SequenceNumber>
    <Assembly>conceptSearching.Sharepoint.ContentTypes2010, Version=1.0.0.0, Culture=neutral, PublicKeyToken=858f8f13980e4745</Assembly>
    <Class>conceptSearching.Sharepoint.ContentTypes2010.CSHandleEvent</Class>
    <Data/>
    <Filter/>
  </Receiver>
  <Receiver>
    <Name>ItemCheckedInEventHandlerForConceptSearch</Name>
    <Synchronization>Asynchronous</Synchronization>
    <Type>10004</Type>
    <SequenceNumber>10002</SequenceNumber>
    <Assembly>conceptSearching.Sharepoint.ContentTypes2010, Version=1.0.0.0, Culture=neutral, PublicKeyToken=858f8f13980e4745</Assembly>
    <Class>conceptSearching.Sharepoint.ContentTypes2010.CSHandleEvent</Class>
    <Data/>
    <Filter/>
  </Receiver>
  <Receiver>
    <Name>ItemUncheckedOutEventHandlerForConceptSearch</Name>
    <Synchronization>Asynchronous</Synchronization>
    <Type>10006</Type>
    <SequenceNumber>10003</SequenceNumber>
    <Assembly>conceptSearching.Sharepoint.ContentTypes2010, Version=1.0.0.0, Culture=neutral, PublicKeyToken=858f8f13980e4745</Assembly>
    <Class>conceptSearching.Sharepoint.ContentTypes2010.CSHandleEvent</Class>
    <Data/>
    <Filter/>
  </Receiver>
  <Receiver>
    <Name>ItemAddedEventHandlerForConceptSearch</Name>
    <Synchronization>Asynchronous</Synchronization>
    <Type>10001</Type>
    <SequenceNumber>10004</SequenceNumber>
    <Assembly>conceptSearching.Sharepoint.ContentTypes2010, Version=1.0.0.0, Culture=neutral, PublicKeyToken=858f8f13980e4745</Assembly>
    <Class>conceptSearching.Sharepoint.ContentTypes2010.CSHandleEvent</Class>
    <Data/>
    <Filter/>
  </Receiver>
  <Receiver>
    <Name>ItemFileMovedEventHandlerForConceptSearch</Name>
    <Synchronization>Asynchronous</Synchronization>
    <Type>10009</Type>
    <SequenceNumber>10005</SequenceNumber>
    <Assembly>conceptSearching.Sharepoint.ContentTypes2010, Version=1.0.0.0, Culture=neutral, PublicKeyToken=858f8f13980e4745</Assembly>
    <Class>conceptSearching.Sharepoint.ContentTypes2010.CSHandleEvent</Class>
    <Data/>
    <Filter/>
  </Receiver>
  <Receiver>
    <Name>ItemDeletedEventHandlerForConceptSearch</Name>
    <Synchronization>Asynchronous</Synchronization>
    <Type>10003</Type>
    <SequenceNumber>10006</SequenceNumber>
    <Assembly>conceptSearching.Sharepoint.ContentTypes2010, Version=1.0.0.0, Culture=neutral, PublicKeyToken=858f8f13980e4745</Assembly>
    <Class>conceptSearching.Sharepoint.ContentTypes2010.CSHandleEvent</Class>
    <Data/>
    <Filter/>
  </Receiver>
</spe:Receivers>
</file>

<file path=customXml/itemProps1.xml><?xml version="1.0" encoding="utf-8"?>
<ds:datastoreItem xmlns:ds="http://schemas.openxmlformats.org/officeDocument/2006/customXml" ds:itemID="{5B6DFECC-54F1-4612-BAF2-99F9609EB820}"/>
</file>

<file path=customXml/itemProps2.xml><?xml version="1.0" encoding="utf-8"?>
<ds:datastoreItem xmlns:ds="http://schemas.openxmlformats.org/officeDocument/2006/customXml" ds:itemID="{61E132FD-D1AD-4BAA-99B5-3D4F1C521D74}"/>
</file>

<file path=customXml/itemProps3.xml><?xml version="1.0" encoding="utf-8"?>
<ds:datastoreItem xmlns:ds="http://schemas.openxmlformats.org/officeDocument/2006/customXml" ds:itemID="{0AF8ED1D-2311-4D9E-8F65-5C2E6E3B95C8}"/>
</file>

<file path=customXml/itemProps4.xml><?xml version="1.0" encoding="utf-8"?>
<ds:datastoreItem xmlns:ds="http://schemas.openxmlformats.org/officeDocument/2006/customXml" ds:itemID="{F92580C2-1BA1-4CDA-85A3-D74AB50E1E68}"/>
</file>

<file path=customXml/itemProps5.xml><?xml version="1.0" encoding="utf-8"?>
<ds:datastoreItem xmlns:ds="http://schemas.openxmlformats.org/officeDocument/2006/customXml" ds:itemID="{046B832F-DD08-4531-8FAF-E15384E5B71A}"/>
</file>

<file path=docProps/app.xml><?xml version="1.0" encoding="utf-8"?>
<Properties xmlns="http://schemas.openxmlformats.org/officeDocument/2006/extended-properties" xmlns:vt="http://schemas.openxmlformats.org/officeDocument/2006/docPropsVTypes">
  <Template>blank</Template>
  <TotalTime>61</TotalTime>
  <Words>942</Words>
  <Application>Microsoft Office PowerPoint</Application>
  <PresentationFormat>On-screen Show (4:3)</PresentationFormat>
  <Paragraphs>54</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Verdana</vt:lpstr>
      <vt:lpstr>Blank</vt:lpstr>
      <vt:lpstr>  The Role of the LADO </vt:lpstr>
      <vt:lpstr>  Who is responsible for the allegations against the children’s workforce process in West Sussex? </vt:lpstr>
      <vt:lpstr>   When is it necessary to contact the LADO? </vt:lpstr>
      <vt:lpstr>  When is it necessary to contact the LADO?</vt:lpstr>
      <vt:lpstr>   What happens when I contact the LADO? </vt:lpstr>
      <vt:lpstr>  What happens when I contact the LADO? </vt:lpstr>
      <vt:lpstr>  Contact Details for the LADO</vt:lpstr>
    </vt:vector>
  </TitlesOfParts>
  <Company>WSCC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Role of the LADO</dc:title>
  <dc:creator>Lucy Short</dc:creator>
  <cp:lastModifiedBy>Lucy Short</cp:lastModifiedBy>
  <cp:revision>8</cp:revision>
  <dcterms:created xsi:type="dcterms:W3CDTF">2018-04-10T12:17:39Z</dcterms:created>
  <dcterms:modified xsi:type="dcterms:W3CDTF">2020-08-04T14:28:39Z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0x01010008FB9B3217D433459C91B5CF793C1D7900E8026BE243ED1246879DE87D35D46EF3</vt:lpwstr>
  </property>
  <property fmtid="{D5CDD505-2E9C-101B-9397-08002B2CF9AE}" pid="3" name="WSCC_x0020_Category">
    <vt:lpwstr>1;#Care services:Children and families care services:Child protection|caced083-4ee6-485b-a670-694bff3efdd9;#5;#Care services:Children and families care services:Child protection:Safeguarding|31411861-53d4-4ed7-8456-7f7e89813936;#2;#Care services:Children </vt:lpwstr>
  </property>
  <property fmtid="{D5CDD505-2E9C-101B-9397-08002B2CF9AE}" pid="4" name="WSCC Category">
    <vt:lpwstr>1;#Care services:Children and families care services:Child protection|caced083-4ee6-485b-a670-694bff3efdd9;#5;#Care services:Children and families care services:Child protection:Safeguarding|31411861-53d4-4ed7-8456-7f7e89813936;#2;#Care services:Children and families care services:Child protection:Assessment:Children at risk|407b88ca-515f-4e2b-92a7-0c1fc6e018d5;#20;#Care services:Children and families care services:Child protection:Assessment|6761124a-e25a-4952-b7f1-cecf53817ddb;#105;#Care services:Adult care services:Safeguarding|af7e7cba-28c4-40ad-afca-0a5a4226eabd;#223;#Community:Religion:Humanism|db5ff0f1-ee39-4137-826b-c82e651e2f4b;#40;#Care services:Children and families care services:Supporting children:Services:Advice|59ed8321-c48d-47ce-b360-f95607d9b59c;#22;#Care services:Children and families care services|cbb9a63a-a307-459c-b954-31af6227d46c;#111;#Education and skills:Advice:Advisory services:Advisory inspection|97773b86-5787-4cf0-aaaf-49cb8d6a01b6;#112;#Education and skills:Management of schools:School performance and standards:Educational inspection|6e047123-febc-44c9-9b2b-7af4418feb63;#303;#Business services:Human resources|114b98a6-e1ee-4b40-adbd-036fefa104bb;#822;#Business services:Human resources:Terms and conditions of employment:Temporary employment|9b4ebfba-bc56-4c0e-bd01-d8e9cce82944;#273;#Community:People:Business people:Employees|87f6644b-e60b-43cc-a9f7-e3f999572a33;#343;#Community:Economic development:Intelligence about business:Labour market|a373e894-f4b7-4cae-8e74-3537946f4570;#15;#Community:People:Employment groups:Volunteers|a44d4d16-8a6a-47a9-9c0a-886ca9095a44;#97;#Education and skills:Advice|4b846564-f875-4117-9aa6-62fe39dcd624;#28;#Community:People:Age groups:Children|4447451e-cfd8-4ef3-bf8d-753597667dbc</vt:lpwstr>
  </property>
</Properties>
</file>